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3" r:id="rId15"/>
    <p:sldId id="274" r:id="rId16"/>
    <p:sldId id="275" r:id="rId17"/>
    <p:sldId id="276" r:id="rId18"/>
    <p:sldId id="281" r:id="rId19"/>
    <p:sldId id="277" r:id="rId20"/>
    <p:sldId id="278" r:id="rId21"/>
    <p:sldId id="279" r:id="rId22"/>
    <p:sldId id="280" r:id="rId23"/>
    <p:sldId id="272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peDNPAFCSnjej1NY+CZd/sql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7" autoAdjust="0"/>
    <p:restoredTop sz="96513" autoAdjust="0"/>
  </p:normalViewPr>
  <p:slideViewPr>
    <p:cSldViewPr snapToGrid="0">
      <p:cViewPr varScale="1">
        <p:scale>
          <a:sx n="78" d="100"/>
          <a:sy n="78" d="100"/>
        </p:scale>
        <p:origin x="90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57" name="Google Shape;357;p11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93" name="Google Shape;393;p13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428" name="Google Shape;428;p15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434" name="Google Shape;434;p16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428" name="Google Shape;428;p15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81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F506E19B-2F33-855B-3825-A3EDE70D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9683e7e83_5_9:notes">
            <a:extLst>
              <a:ext uri="{FF2B5EF4-FFF2-40B4-BE49-F238E27FC236}">
                <a16:creationId xmlns:a16="http://schemas.microsoft.com/office/drawing/2014/main" id="{4969E897-3F07-FB50-E83F-49479A7D4C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b9683e7e83_5_9:notes">
            <a:extLst>
              <a:ext uri="{FF2B5EF4-FFF2-40B4-BE49-F238E27FC236}">
                <a16:creationId xmlns:a16="http://schemas.microsoft.com/office/drawing/2014/main" id="{F99E413B-8EDF-13ED-FE07-1BB549DD6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b9683e7e83_5_9:notes">
            <a:extLst>
              <a:ext uri="{FF2B5EF4-FFF2-40B4-BE49-F238E27FC236}">
                <a16:creationId xmlns:a16="http://schemas.microsoft.com/office/drawing/2014/main" id="{CC067E93-5C06-BC71-775E-6C05C07CB1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00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83BCBA8F-D631-A6FC-CDE8-B1A299FB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9683e7e83_5_9:notes">
            <a:extLst>
              <a:ext uri="{FF2B5EF4-FFF2-40B4-BE49-F238E27FC236}">
                <a16:creationId xmlns:a16="http://schemas.microsoft.com/office/drawing/2014/main" id="{CCA38F5C-2863-0CEA-3392-2FB2F3FEF3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b9683e7e83_5_9:notes">
            <a:extLst>
              <a:ext uri="{FF2B5EF4-FFF2-40B4-BE49-F238E27FC236}">
                <a16:creationId xmlns:a16="http://schemas.microsoft.com/office/drawing/2014/main" id="{39E650F7-CDD8-10C8-4C4C-433E9C577B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b9683e7e83_5_9:notes">
            <a:extLst>
              <a:ext uri="{FF2B5EF4-FFF2-40B4-BE49-F238E27FC236}">
                <a16:creationId xmlns:a16="http://schemas.microsoft.com/office/drawing/2014/main" id="{2E4E9CBD-8C76-7829-0635-DDC3CCBC55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982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428" name="Google Shape;428;p15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3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21" name="Google Shape;321;p8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07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227" name="Google Shape;227;p3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dirty="0"/>
          </a:p>
        </p:txBody>
      </p:sp>
      <p:sp>
        <p:nvSpPr>
          <p:cNvPr id="321" name="Google Shape;321;p8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542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21" name="Google Shape;321;p8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62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21" name="Google Shape;321;p8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40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459" name="Google Shape;4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285" name="Google Shape;285;p6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dirty="0"/>
          </a:p>
        </p:txBody>
      </p:sp>
      <p:sp>
        <p:nvSpPr>
          <p:cNvPr id="302" name="Google Shape;302;p7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233" name="Google Shape;233;p4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dirty="0"/>
          </a:p>
        </p:txBody>
      </p:sp>
      <p:sp>
        <p:nvSpPr>
          <p:cNvPr id="258" name="Google Shape;258;p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21" name="Google Shape;321;p8:notes"/>
          <p:cNvSpPr txBox="1"/>
          <p:nvPr/>
        </p:nvSpPr>
        <p:spPr>
          <a:xfrm>
            <a:off x="3884608" y="8685208"/>
            <a:ext cx="2971800" cy="4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27" name="Google Shape;327;p9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42" name="Google Shape;342;p10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>
            <a:off x="3268851" y="2609853"/>
            <a:ext cx="5065922" cy="712482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3935202" y="3047996"/>
            <a:ext cx="5065922" cy="552453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784601" y="2804080"/>
            <a:ext cx="4711702" cy="51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limche"/>
              <a:buNone/>
              <a:defRPr sz="2800" b="1">
                <a:solidFill>
                  <a:srgbClr val="FFFFFF"/>
                </a:solidFill>
                <a:latin typeface="Gulimche"/>
                <a:ea typeface="Gulimche"/>
                <a:cs typeface="Gulimche"/>
                <a:sym typeface="Gulimch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 rot="5400013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 rot="5400013">
            <a:off x="7133436" y="1956597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 rot="5400013">
            <a:off x="179942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4" name="Google Shape;204;p3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solidFill>
                <a:srgbClr val="88888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>
  <p:cSld name="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" name="Google Shape;22;p20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23" name="Google Shape;23;p20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" name="Google Shape;29;p20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제목 슬라이드">
  <p:cSld name="4_제목 슬라이드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" name="Google Shape;34;p21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36" name="Google Shape;36;p21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" name="Google Shape;42;p21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" name="Google Shape;43;p21">
            <a:hlinkClick r:id="" action="ppaction://hlinkshowjump?jump=firstslide"/>
          </p:cNvPr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194721" y="490539"/>
            <a:ext cx="1234028" cy="6157907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1428750" y="490539"/>
            <a:ext cx="7572374" cy="281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" name="Google Shape;47;p21"/>
          <p:cNvSpPr txBox="1"/>
          <p:nvPr/>
        </p:nvSpPr>
        <p:spPr>
          <a:xfrm>
            <a:off x="7629086" y="524975"/>
            <a:ext cx="869448" cy="2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700"/>
              <a:buFont typeface="Malgun Gothic"/>
              <a:buNone/>
            </a:pPr>
            <a:r>
              <a:rPr lang="en-US" sz="700" b="1" i="0" u="none" strike="noStrike" cap="none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21"/>
          <p:cNvGrpSpPr/>
          <p:nvPr/>
        </p:nvGrpSpPr>
        <p:grpSpPr>
          <a:xfrm>
            <a:off x="8676284" y="522652"/>
            <a:ext cx="230602" cy="230602"/>
            <a:chOff x="8676284" y="522652"/>
            <a:chExt cx="230602" cy="230602"/>
          </a:xfrm>
        </p:grpSpPr>
        <p:sp>
          <p:nvSpPr>
            <p:cNvPr id="49" name="Google Shape;49;p21"/>
            <p:cNvSpPr/>
            <p:nvPr/>
          </p:nvSpPr>
          <p:spPr>
            <a:xfrm>
              <a:off x="8676284" y="522652"/>
              <a:ext cx="230602" cy="230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algun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50" name="Google Shape;50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00726" y="549755"/>
              <a:ext cx="184900" cy="18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451" y="504492"/>
            <a:ext cx="256233" cy="2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/>
          <p:nvPr/>
        </p:nvSpPr>
        <p:spPr>
          <a:xfrm>
            <a:off x="194721" y="490539"/>
            <a:ext cx="1234028" cy="281717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1"/>
          <p:cNvSpPr txBox="1"/>
          <p:nvPr/>
        </p:nvSpPr>
        <p:spPr>
          <a:xfrm>
            <a:off x="285750" y="838203"/>
            <a:ext cx="998991" cy="12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측정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광신경치료(PBM)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고객 관리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결과 관리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94721" y="490539"/>
            <a:ext cx="8806403" cy="6157907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제목 슬라이드">
  <p:cSld name="5_제목 슬라이드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82" name="Google Shape;82;p23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8" name="Google Shape;88;p23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/>
          </a:p>
        </p:txBody>
      </p:sp>
      <p:sp>
        <p:nvSpPr>
          <p:cNvPr id="91" name="Google Shape;91;p23"/>
          <p:cNvSpPr/>
          <p:nvPr/>
        </p:nvSpPr>
        <p:spPr>
          <a:xfrm>
            <a:off x="6634090" y="947345"/>
            <a:ext cx="2416667" cy="4415482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2" name="Google Shape;92;p23"/>
          <p:cNvSpPr/>
          <p:nvPr/>
        </p:nvSpPr>
        <p:spPr>
          <a:xfrm rot="5400013">
            <a:off x="114167" y="377779"/>
            <a:ext cx="6310182" cy="63784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제목 슬라이드">
  <p:cSld name="3_제목 슬라이드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/>
          </a:p>
        </p:txBody>
      </p:sp>
      <p:sp>
        <p:nvSpPr>
          <p:cNvPr id="106" name="Google Shape;106;p24"/>
          <p:cNvSpPr/>
          <p:nvPr/>
        </p:nvSpPr>
        <p:spPr>
          <a:xfrm>
            <a:off x="741468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1211031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5144560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9226378" y="296558"/>
            <a:ext cx="2965618" cy="656144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Description</a:t>
            </a:r>
            <a:endParaRPr/>
          </a:p>
        </p:txBody>
      </p:sp>
      <p:sp>
        <p:nvSpPr>
          <p:cNvPr id="126" name="Google Shape;126;p26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9257358" y="296558"/>
            <a:ext cx="2934638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148343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3142765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6137187" y="1062121"/>
            <a:ext cx="2854317" cy="5215106"/>
          </a:xfrm>
          <a:prstGeom prst="rect">
            <a:avLst/>
          </a:prstGeom>
          <a:noFill/>
          <a:ln w="9525" cap="flat" cmpd="sng">
            <a:solidFill>
              <a:srgbClr val="3A38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2971800" y="0"/>
            <a:ext cx="6254578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9226378" y="0"/>
            <a:ext cx="2288157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Wireframe Workflow</a:t>
            </a:r>
            <a:endParaRPr/>
          </a:p>
        </p:txBody>
      </p:sp>
      <p:sp>
        <p:nvSpPr>
          <p:cNvPr id="142" name="Google Shape;142;p27"/>
          <p:cNvSpPr/>
          <p:nvPr/>
        </p:nvSpPr>
        <p:spPr>
          <a:xfrm>
            <a:off x="0" y="0"/>
            <a:ext cx="923918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923928" y="0"/>
            <a:ext cx="2047871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0" y="28876"/>
            <a:ext cx="939802" cy="26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>
            <a:hlinkClick r:id="" action="ppaction://hlinkshowjump?jump=firstslide"/>
          </p:cNvPr>
          <p:cNvSpPr/>
          <p:nvPr/>
        </p:nvSpPr>
        <p:spPr>
          <a:xfrm>
            <a:off x="7856369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8542068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1_제목 및 내용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/>
          <p:nvPr/>
        </p:nvSpPr>
        <p:spPr>
          <a:xfrm>
            <a:off x="2971800" y="0"/>
            <a:ext cx="7181679" cy="29655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0" y="0"/>
            <a:ext cx="2971800" cy="296558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0" y="15032"/>
            <a:ext cx="2968041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11514536" y="0"/>
            <a:ext cx="677460" cy="296558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11514536" y="0"/>
            <a:ext cx="677460" cy="2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5" name="Google Shape;155;p28">
            <a:hlinkClick r:id="" action="ppaction://hlinkshowjump?jump=firstslide"/>
          </p:cNvPr>
          <p:cNvSpPr/>
          <p:nvPr/>
        </p:nvSpPr>
        <p:spPr>
          <a:xfrm>
            <a:off x="10164763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Home</a:t>
            </a:r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10850462" y="0"/>
            <a:ext cx="667832" cy="296558"/>
          </a:xfrm>
          <a:prstGeom prst="rect">
            <a:avLst/>
          </a:prstGeom>
          <a:solidFill>
            <a:srgbClr val="385623"/>
          </a:solidFill>
          <a:ln w="9525" cap="flat" cmpd="sng">
            <a:solidFill>
              <a:srgbClr val="517E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" descr="음식, 그리기, 셔츠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084" y="0"/>
            <a:ext cx="6801828" cy="480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"/>
          <p:cNvSpPr txBox="1"/>
          <p:nvPr/>
        </p:nvSpPr>
        <p:spPr>
          <a:xfrm>
            <a:off x="2695084" y="4329891"/>
            <a:ext cx="7977434" cy="77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B1AE"/>
              </a:buClr>
              <a:buSzPts val="3800"/>
              <a:buFont typeface="Malgun Gothic"/>
              <a:buNone/>
            </a:pPr>
            <a:r>
              <a:rPr lang="en-US" altLang="ko-KR" sz="2800" b="1" i="0" u="none" strike="noStrike" cap="none" dirty="0">
                <a:solidFill>
                  <a:srgbClr val="2DB1AE"/>
                </a:solidFill>
                <a:latin typeface="Malgun Gothic"/>
                <a:ea typeface="Malgun Gothic"/>
                <a:cs typeface="Malgun Gothic"/>
                <a:sym typeface="Malgun Gothic"/>
              </a:rPr>
              <a:t>iSyncBrain3.0, iSyncWave3.0 </a:t>
            </a:r>
            <a:r>
              <a:rPr lang="ko-KR" altLang="en-US" sz="2800" b="1" dirty="0">
                <a:solidFill>
                  <a:srgbClr val="2DB1AE"/>
                </a:solidFill>
                <a:latin typeface="Malgun Gothic"/>
                <a:ea typeface="Malgun Gothic"/>
                <a:cs typeface="Malgun Gothic"/>
                <a:sym typeface="Malgun Gothic"/>
              </a:rPr>
              <a:t>업데이트 내역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" descr="그리기이(가) 표시된 사진&#10;&#10;자동 생성된 설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9597" y="0"/>
            <a:ext cx="1822408" cy="5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"/>
          <p:cNvSpPr txBox="1"/>
          <p:nvPr/>
        </p:nvSpPr>
        <p:spPr>
          <a:xfrm>
            <a:off x="10546296" y="6365559"/>
            <a:ext cx="164570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algun Gothic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January 26, 2024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"/>
          <p:cNvSpPr txBox="1"/>
          <p:nvPr/>
        </p:nvSpPr>
        <p:spPr>
          <a:xfrm>
            <a:off x="11001374" y="6399922"/>
            <a:ext cx="1125626" cy="2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algun Gothic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2024.3.19  V1.0</a:t>
            </a:r>
            <a:endParaRPr dirty="0"/>
          </a:p>
        </p:txBody>
      </p:sp>
      <p:cxnSp>
        <p:nvCxnSpPr>
          <p:cNvPr id="216" name="Google Shape;216;p1"/>
          <p:cNvCxnSpPr/>
          <p:nvPr/>
        </p:nvCxnSpPr>
        <p:spPr>
          <a:xfrm>
            <a:off x="3106619" y="4957026"/>
            <a:ext cx="6390293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D062D4-C9DD-A216-2C68-12E35EEAC07F}"/>
              </a:ext>
            </a:extLst>
          </p:cNvPr>
          <p:cNvSpPr txBox="1"/>
          <p:nvPr/>
        </p:nvSpPr>
        <p:spPr>
          <a:xfrm>
            <a:off x="3329964" y="5105462"/>
            <a:ext cx="688083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2024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년 </a:t>
            </a: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월 </a:t>
            </a: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21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일 </a:t>
            </a: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(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</a:t>
            </a: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) 18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시에</a:t>
            </a:r>
            <a:r>
              <a:rPr lang="en-US" altLang="ko-KR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-KR" altLang="en-US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업데이트 진행 예정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ko-KR" altLang="en-US" sz="11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분석할 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EEG, HRV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의 </a:t>
            </a:r>
            <a:r>
              <a:rPr lang="ko-KR" altLang="en-US" sz="11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항목을 미리 설정 후 선택한 것만 분석 수행하게 기능 추가 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(</a:t>
            </a:r>
            <a:r>
              <a:rPr lang="en-US" altLang="ko-KR" sz="11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Report Selection)</a:t>
            </a:r>
            <a:endParaRPr lang="ko-KR" altLang="en-US" sz="11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HRV 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요약지 분리 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(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기본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고급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신호 복원 알고리즘 추가</a:t>
            </a:r>
            <a:endParaRPr lang="en-US" altLang="ko-KR" sz="11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APP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의 최초 화면에서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PBM 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진입 시</a:t>
            </a:r>
            <a:r>
              <a:rPr lang="en-US" altLang="ko-KR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en-US" sz="11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비밀번호 입력 팝업 창 제거</a:t>
            </a:r>
            <a:endParaRPr lang="en-US" altLang="ko-KR" sz="11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endParaRPr lang="ko-KR" altLang="en-US" sz="11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뇌파 측정 </a:t>
            </a:r>
            <a:endParaRPr/>
          </a:p>
        </p:txBody>
      </p:sp>
      <p:sp>
        <p:nvSpPr>
          <p:cNvPr id="361" name="Google Shape;361;p11"/>
          <p:cNvSpPr txBox="1"/>
          <p:nvPr/>
        </p:nvSpPr>
        <p:spPr>
          <a:xfrm>
            <a:off x="1720909" y="519726"/>
            <a:ext cx="2134813" cy="24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</a:t>
            </a: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측정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&gt; Preset </a:t>
            </a: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선택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184727" y="865982"/>
            <a:ext cx="1218262" cy="300032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0" y="-246220"/>
            <a:ext cx="184727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365" name="Google Shape;365;p11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측정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후, Preset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선택</a:t>
            </a:r>
            <a:endParaRPr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66" name="Google Shape;366;p11" descr="텍스트, 스크린샷, 소프트웨어, 운영 체제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285" y="1174640"/>
            <a:ext cx="4912330" cy="497129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1"/>
          <p:cNvSpPr/>
          <p:nvPr/>
        </p:nvSpPr>
        <p:spPr>
          <a:xfrm>
            <a:off x="2302626" y="1174640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dirty="0"/>
          </a:p>
        </p:txBody>
      </p:sp>
      <p:sp>
        <p:nvSpPr>
          <p:cNvPr id="369" name="Google Shape;369;p11"/>
          <p:cNvSpPr/>
          <p:nvPr/>
        </p:nvSpPr>
        <p:spPr>
          <a:xfrm>
            <a:off x="2292275" y="1624597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dirty="0"/>
          </a:p>
        </p:txBody>
      </p:sp>
      <p:sp>
        <p:nvSpPr>
          <p:cNvPr id="370" name="Google Shape;370;p11"/>
          <p:cNvSpPr/>
          <p:nvPr/>
        </p:nvSpPr>
        <p:spPr>
          <a:xfrm>
            <a:off x="3233640" y="5049275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r>
            <a:endParaRPr dirty="0"/>
          </a:p>
        </p:txBody>
      </p:sp>
      <p:sp>
        <p:nvSpPr>
          <p:cNvPr id="371" name="Google Shape;371;p11"/>
          <p:cNvSpPr/>
          <p:nvPr/>
        </p:nvSpPr>
        <p:spPr>
          <a:xfrm>
            <a:off x="5683212" y="5651207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5</a:t>
            </a:r>
            <a:endParaRPr dirty="0"/>
          </a:p>
        </p:txBody>
      </p:sp>
      <p:sp>
        <p:nvSpPr>
          <p:cNvPr id="373" name="Google Shape;373;p11"/>
          <p:cNvSpPr/>
          <p:nvPr/>
        </p:nvSpPr>
        <p:spPr>
          <a:xfrm>
            <a:off x="4265140" y="4458050"/>
            <a:ext cx="208500" cy="20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endParaRPr dirty="0"/>
          </a:p>
        </p:txBody>
      </p:sp>
      <p:sp>
        <p:nvSpPr>
          <p:cNvPr id="374" name="Google Shape;374;p11"/>
          <p:cNvSpPr/>
          <p:nvPr/>
        </p:nvSpPr>
        <p:spPr>
          <a:xfrm>
            <a:off x="4473650" y="4535400"/>
            <a:ext cx="1041600" cy="369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Google Shape;268;p5">
            <a:extLst>
              <a:ext uri="{FF2B5EF4-FFF2-40B4-BE49-F238E27FC236}">
                <a16:creationId xmlns:a16="http://schemas.microsoft.com/office/drawing/2014/main" id="{F76921F3-70F5-B904-6217-C2608F668EDD}"/>
              </a:ext>
            </a:extLst>
          </p:cNvPr>
          <p:cNvSpPr txBox="1">
            <a:spLocks/>
          </p:cNvSpPr>
          <p:nvPr/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ko-KR" altLang="en-US" sz="900" dirty="0">
              <a:latin typeface="+mn-ea"/>
              <a:ea typeface="+mn-ea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1. </a:t>
            </a:r>
            <a:r>
              <a:rPr lang="ko-KR" altLang="en-US" sz="900" dirty="0">
                <a:latin typeface="+mn-ea"/>
                <a:ea typeface="+mn-ea"/>
              </a:rPr>
              <a:t>뇌파 측정 후</a:t>
            </a:r>
            <a:r>
              <a:rPr lang="en-US" altLang="ko-KR" sz="900" dirty="0">
                <a:latin typeface="+mn-ea"/>
                <a:ea typeface="+mn-ea"/>
              </a:rPr>
              <a:t>, ‘Preset </a:t>
            </a:r>
            <a:r>
              <a:rPr lang="ko-KR" altLang="en-US" sz="900" dirty="0">
                <a:latin typeface="+mn-ea"/>
                <a:ea typeface="+mn-ea"/>
              </a:rPr>
              <a:t>선택’ 화면으로 이동합니다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2. </a:t>
            </a:r>
            <a:r>
              <a:rPr lang="ko-KR" altLang="en-US" sz="900" dirty="0">
                <a:latin typeface="+mn-ea"/>
                <a:ea typeface="+mn-ea"/>
              </a:rPr>
              <a:t>저장된 </a:t>
            </a:r>
            <a:r>
              <a:rPr lang="en-US" altLang="ko-KR" sz="900" dirty="0">
                <a:latin typeface="+mn-ea"/>
                <a:ea typeface="+mn-ea"/>
              </a:rPr>
              <a:t>Preset 1 ~ Preset 5 </a:t>
            </a:r>
            <a:r>
              <a:rPr lang="ko-KR" altLang="en-US" sz="900" dirty="0">
                <a:latin typeface="+mn-ea"/>
                <a:ea typeface="+mn-ea"/>
              </a:rPr>
              <a:t>까지 순차적으로 세트명이 표시됩니다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- </a:t>
            </a:r>
            <a:r>
              <a:rPr lang="ko-KR" altLang="en-US" sz="900" dirty="0" err="1">
                <a:latin typeface="+mn-ea"/>
                <a:ea typeface="+mn-ea"/>
              </a:rPr>
              <a:t>프리셋</a:t>
            </a:r>
            <a:r>
              <a:rPr lang="ko-KR" altLang="en-US" sz="900" dirty="0">
                <a:latin typeface="+mn-ea"/>
                <a:ea typeface="+mn-ea"/>
              </a:rPr>
              <a:t> 안의 설정된 항목도 변경 가능합니다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3. </a:t>
            </a:r>
            <a:r>
              <a:rPr lang="ko-KR" altLang="en-US" sz="900" dirty="0">
                <a:latin typeface="+mn-ea"/>
                <a:ea typeface="+mn-ea"/>
              </a:rPr>
              <a:t>검사자가 만 </a:t>
            </a:r>
            <a:r>
              <a:rPr lang="en-US" altLang="ko-KR" sz="900" dirty="0">
                <a:latin typeface="+mn-ea"/>
                <a:ea typeface="+mn-ea"/>
              </a:rPr>
              <a:t>20</a:t>
            </a:r>
            <a:r>
              <a:rPr lang="ko-KR" altLang="en-US" sz="900" dirty="0">
                <a:latin typeface="+mn-ea"/>
                <a:ea typeface="+mn-ea"/>
              </a:rPr>
              <a:t>세 미만인 경우 비활성화 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4. </a:t>
            </a:r>
            <a:r>
              <a:rPr lang="ko-KR" altLang="en-US" sz="900" dirty="0">
                <a:latin typeface="+mn-ea"/>
                <a:ea typeface="+mn-ea"/>
              </a:rPr>
              <a:t>측정 화면에서 </a:t>
            </a:r>
            <a:r>
              <a:rPr lang="en-US" altLang="ko-KR" sz="900" dirty="0">
                <a:latin typeface="+mn-ea"/>
                <a:ea typeface="+mn-ea"/>
              </a:rPr>
              <a:t>HRV</a:t>
            </a:r>
            <a:r>
              <a:rPr lang="ko-KR" altLang="en-US" sz="900" dirty="0">
                <a:latin typeface="+mn-ea"/>
                <a:ea typeface="+mn-ea"/>
              </a:rPr>
              <a:t>를 </a:t>
            </a:r>
            <a:r>
              <a:rPr lang="en-US" altLang="ko-KR" sz="900" dirty="0">
                <a:latin typeface="+mn-ea"/>
                <a:ea typeface="+mn-ea"/>
              </a:rPr>
              <a:t>OFF</a:t>
            </a:r>
            <a:r>
              <a:rPr lang="ko-KR" altLang="en-US" sz="900" dirty="0">
                <a:latin typeface="+mn-ea"/>
                <a:ea typeface="+mn-ea"/>
              </a:rPr>
              <a:t>로 설정 후 측정하였을 시</a:t>
            </a:r>
            <a:r>
              <a:rPr lang="en-US" altLang="ko-KR" sz="900" dirty="0">
                <a:latin typeface="+mn-ea"/>
                <a:ea typeface="+mn-ea"/>
              </a:rPr>
              <a:t>, HRV </a:t>
            </a:r>
            <a:r>
              <a:rPr lang="ko-KR" altLang="en-US" sz="900" dirty="0">
                <a:latin typeface="+mn-ea"/>
                <a:ea typeface="+mn-ea"/>
              </a:rPr>
              <a:t>측정이 되지 않아</a:t>
            </a:r>
            <a:r>
              <a:rPr lang="en-US" altLang="ko-KR" sz="900" dirty="0">
                <a:latin typeface="+mn-ea"/>
                <a:ea typeface="+mn-ea"/>
              </a:rPr>
              <a:t>, HRV analysis </a:t>
            </a:r>
            <a:r>
              <a:rPr lang="ko-KR" altLang="en-US" sz="900" dirty="0">
                <a:latin typeface="+mn-ea"/>
                <a:ea typeface="+mn-ea"/>
              </a:rPr>
              <a:t>항목은 비활성화 된 상태로 표시됩니다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- </a:t>
            </a:r>
            <a:r>
              <a:rPr lang="ko-KR" altLang="en-US" sz="900" dirty="0">
                <a:latin typeface="+mn-ea"/>
                <a:ea typeface="+mn-ea"/>
              </a:rPr>
              <a:t>측정 화면에서 </a:t>
            </a:r>
            <a:r>
              <a:rPr lang="en-US" altLang="ko-KR" sz="900" dirty="0">
                <a:latin typeface="+mn-ea"/>
                <a:ea typeface="+mn-ea"/>
              </a:rPr>
              <a:t>ON</a:t>
            </a:r>
            <a:r>
              <a:rPr lang="ko-KR" altLang="en-US" sz="900" dirty="0">
                <a:latin typeface="+mn-ea"/>
                <a:ea typeface="+mn-ea"/>
              </a:rPr>
              <a:t>으로 </a:t>
            </a:r>
            <a:r>
              <a:rPr lang="en-US" altLang="ko-KR" sz="900" dirty="0">
                <a:latin typeface="+mn-ea"/>
                <a:ea typeface="+mn-ea"/>
              </a:rPr>
              <a:t>HRV</a:t>
            </a:r>
            <a:r>
              <a:rPr lang="ko-KR" altLang="en-US" sz="900" dirty="0">
                <a:latin typeface="+mn-ea"/>
                <a:ea typeface="+mn-ea"/>
              </a:rPr>
              <a:t>를 설정 후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ko-KR" altLang="en-US" sz="900" dirty="0">
                <a:latin typeface="+mn-ea"/>
                <a:ea typeface="+mn-ea"/>
              </a:rPr>
              <a:t>  측정하였다면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ko-KR" altLang="en-US" sz="900" dirty="0">
                <a:latin typeface="+mn-ea"/>
                <a:ea typeface="+mn-ea"/>
              </a:rPr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ko-KR" altLang="en-US" sz="900" dirty="0">
                <a:latin typeface="+mn-ea"/>
                <a:ea typeface="+mn-ea"/>
              </a:rPr>
              <a:t> </a:t>
            </a:r>
            <a:r>
              <a:rPr lang="en-US" altLang="ko-KR" sz="900" dirty="0">
                <a:latin typeface="+mn-ea"/>
                <a:ea typeface="+mn-ea"/>
              </a:rPr>
              <a:t>: HRV analysis </a:t>
            </a:r>
            <a:r>
              <a:rPr lang="ko-KR" altLang="en-US" sz="900" dirty="0">
                <a:latin typeface="+mn-ea"/>
                <a:ea typeface="+mn-ea"/>
              </a:rPr>
              <a:t>항목은 활성화 된 상태로 표시됩니다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 : </a:t>
            </a:r>
            <a:r>
              <a:rPr lang="ko-KR" altLang="en-US" sz="900" dirty="0" err="1">
                <a:latin typeface="+mn-ea"/>
                <a:ea typeface="+mn-ea"/>
              </a:rPr>
              <a:t>프리셋</a:t>
            </a:r>
            <a:r>
              <a:rPr lang="ko-KR" altLang="en-US" sz="900" dirty="0">
                <a:latin typeface="+mn-ea"/>
                <a:ea typeface="+mn-ea"/>
              </a:rPr>
              <a:t> </a:t>
            </a:r>
            <a:r>
              <a:rPr lang="ko-KR" altLang="en-US" sz="900" dirty="0" err="1">
                <a:latin typeface="+mn-ea"/>
                <a:ea typeface="+mn-ea"/>
              </a:rPr>
              <a:t>설정값이</a:t>
            </a:r>
            <a:r>
              <a:rPr lang="ko-KR" altLang="en-US" sz="900" dirty="0">
                <a:latin typeface="+mn-ea"/>
                <a:ea typeface="+mn-ea"/>
              </a:rPr>
              <a:t> 있다면 설정대로 체크 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  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5. ‘</a:t>
            </a:r>
            <a:r>
              <a:rPr lang="ko-KR" altLang="en-US" sz="900" dirty="0">
                <a:latin typeface="+mn-ea"/>
                <a:ea typeface="+mn-ea"/>
              </a:rPr>
              <a:t>적용’ 버튼을 클릭 시</a:t>
            </a:r>
            <a:r>
              <a:rPr lang="en-US" altLang="ko-KR" sz="900" dirty="0">
                <a:latin typeface="+mn-ea"/>
                <a:ea typeface="+mn-ea"/>
              </a:rPr>
              <a:t>, ‘Preset </a:t>
            </a:r>
            <a:r>
              <a:rPr lang="ko-KR" altLang="en-US" sz="900" dirty="0">
                <a:latin typeface="+mn-ea"/>
                <a:ea typeface="+mn-ea"/>
              </a:rPr>
              <a:t>확인’ 팝업이 생성됩니다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9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dirty="0"/>
              <a:t>뇌파 </a:t>
            </a:r>
            <a:r>
              <a:rPr lang="en-US" dirty="0" err="1"/>
              <a:t>측정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96" name="Google Shape;396;p13"/>
          <p:cNvSpPr txBox="1">
            <a:spLocks noGrp="1"/>
          </p:cNvSpPr>
          <p:nvPr>
            <p:ph type="body" idx="4294967295"/>
          </p:nvPr>
        </p:nvSpPr>
        <p:spPr>
          <a:xfrm>
            <a:off x="9262570" y="296558"/>
            <a:ext cx="2929426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  <a:cs typeface="Arial"/>
                <a:sym typeface="Arial"/>
              </a:rPr>
              <a:t>1. </a:t>
            </a:r>
            <a:r>
              <a:rPr lang="en-US" sz="900" dirty="0" err="1">
                <a:latin typeface="+mn-ea"/>
                <a:ea typeface="+mn-ea"/>
                <a:cs typeface="Arial"/>
                <a:sym typeface="Arial"/>
              </a:rPr>
              <a:t>최종</a:t>
            </a:r>
            <a:r>
              <a:rPr lang="en-US" sz="900" dirty="0"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sz="900" dirty="0" err="1">
                <a:latin typeface="+mn-ea"/>
                <a:ea typeface="+mn-ea"/>
                <a:cs typeface="Arial"/>
                <a:sym typeface="Arial"/>
              </a:rPr>
              <a:t>선택</a:t>
            </a:r>
            <a:r>
              <a:rPr lang="en-US" sz="900" dirty="0"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sz="900" dirty="0" err="1">
                <a:latin typeface="+mn-ea"/>
                <a:ea typeface="+mn-ea"/>
                <a:cs typeface="Arial"/>
                <a:sym typeface="Arial"/>
              </a:rPr>
              <a:t>항목을</a:t>
            </a:r>
            <a:r>
              <a:rPr lang="en-US" sz="900" dirty="0"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en-US" sz="900" dirty="0" err="1">
                <a:latin typeface="+mn-ea"/>
                <a:ea typeface="+mn-ea"/>
                <a:cs typeface="Arial"/>
                <a:sym typeface="Arial"/>
              </a:rPr>
              <a:t>보여줍니다</a:t>
            </a:r>
            <a:r>
              <a:rPr lang="en-US" sz="900" dirty="0">
                <a:latin typeface="+mn-ea"/>
                <a:ea typeface="+mn-ea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</a:rPr>
              <a:t>2. </a:t>
            </a:r>
            <a:r>
              <a:rPr lang="ko-KR" altLang="en-US" sz="900" dirty="0">
                <a:latin typeface="+mn-ea"/>
                <a:ea typeface="+mn-ea"/>
              </a:rPr>
              <a:t>분석을 진행합니다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sz="900"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900" b="1" dirty="0">
              <a:solidFill>
                <a:schemeClr val="dk1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1720909" y="519726"/>
            <a:ext cx="2134813" cy="24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측정&gt;Preset 선택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216337" y="883255"/>
            <a:ext cx="1247698" cy="222299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3"/>
          <p:cNvSpPr/>
          <p:nvPr/>
        </p:nvSpPr>
        <p:spPr>
          <a:xfrm>
            <a:off x="0" y="-246220"/>
            <a:ext cx="184727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3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401" name="Google Shape;401;p13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확인</a:t>
            </a:r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02" name="Google Shape;402;p13" descr="텍스트, 스크린샷, 운영 체제, 소프트웨어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058" y="1316818"/>
            <a:ext cx="6728456" cy="458867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3"/>
          <p:cNvSpPr/>
          <p:nvPr/>
        </p:nvSpPr>
        <p:spPr>
          <a:xfrm>
            <a:off x="6350645" y="4987415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5253286" y="1999246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/>
        </p:nvSpPr>
        <p:spPr>
          <a:xfrm>
            <a:off x="1138720" y="2859996"/>
            <a:ext cx="4358999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sz="2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요약지 </a:t>
            </a:r>
            <a:r>
              <a:rPr lang="en-US" sz="2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분리</a:t>
            </a:r>
            <a:endParaRPr lang="en-US" sz="22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HRV 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요약지 기본과 고급으로 분리 운영합니다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endParaRPr lang="en-US" altLang="ko-KR" sz="1200" b="1" i="0" u="none" strike="noStrike" cap="none" dirty="0">
              <a:solidFill>
                <a:schemeClr val="bg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기본 요약지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- 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현재 요약지의 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번 항목까지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endParaRPr lang="en-US" altLang="ko-KR" sz="1200" b="1" i="0" u="none" strike="noStrike" cap="none" dirty="0">
              <a:solidFill>
                <a:schemeClr val="bg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고급 요약지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현재 요약지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(1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번 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~ 5</a:t>
            </a:r>
            <a:r>
              <a:rPr lang="ko-KR" altLang="en-US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번까지 </a:t>
            </a:r>
            <a:r>
              <a:rPr lang="en-US" altLang="ko-KR" sz="12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"/>
          <p:cNvSpPr/>
          <p:nvPr/>
        </p:nvSpPr>
        <p:spPr>
          <a:xfrm>
            <a:off x="1428750" y="490539"/>
            <a:ext cx="7572374" cy="281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algun Gothic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dd</a:t>
            </a:r>
            <a:endParaRPr/>
          </a:p>
        </p:txBody>
      </p:sp>
      <p:sp>
        <p:nvSpPr>
          <p:cNvPr id="437" name="Google Shape;437;p16"/>
          <p:cNvSpPr txBox="1"/>
          <p:nvPr/>
        </p:nvSpPr>
        <p:spPr>
          <a:xfrm>
            <a:off x="7629086" y="524975"/>
            <a:ext cx="869448" cy="2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700"/>
              <a:buFont typeface="Malgun Gothic"/>
              <a:buNone/>
            </a:pPr>
            <a:r>
              <a:rPr lang="en-US" sz="700" b="1" i="0" u="none" strike="noStrike" cap="none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16"/>
          <p:cNvGrpSpPr/>
          <p:nvPr/>
        </p:nvGrpSpPr>
        <p:grpSpPr>
          <a:xfrm>
            <a:off x="8676284" y="522652"/>
            <a:ext cx="230602" cy="230602"/>
            <a:chOff x="8676284" y="522652"/>
            <a:chExt cx="230602" cy="230602"/>
          </a:xfrm>
        </p:grpSpPr>
        <p:sp>
          <p:nvSpPr>
            <p:cNvPr id="439" name="Google Shape;439;p16"/>
            <p:cNvSpPr/>
            <p:nvPr/>
          </p:nvSpPr>
          <p:spPr>
            <a:xfrm>
              <a:off x="8676284" y="522652"/>
              <a:ext cx="230602" cy="230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algun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40" name="Google Shape;4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0726" y="549755"/>
              <a:ext cx="184900" cy="18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2"/>
            <a:ext cx="256233" cy="2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6"/>
          <p:cNvSpPr txBox="1">
            <a:spLocks noGrp="1"/>
          </p:cNvSpPr>
          <p:nvPr>
            <p:ph type="body" idx="4294967295"/>
          </p:nvPr>
        </p:nvSpPr>
        <p:spPr>
          <a:xfrm>
            <a:off x="9209745" y="296558"/>
            <a:ext cx="2982251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182559" lvl="0" indent="-1254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900" dirty="0"/>
          </a:p>
        </p:txBody>
      </p:sp>
      <p:sp>
        <p:nvSpPr>
          <p:cNvPr id="443" name="Google Shape;443;p16"/>
          <p:cNvSpPr/>
          <p:nvPr/>
        </p:nvSpPr>
        <p:spPr>
          <a:xfrm>
            <a:off x="-847721" y="-129972"/>
            <a:ext cx="1647821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4721" y="490539"/>
            <a:ext cx="1234028" cy="6157907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194721" y="490539"/>
            <a:ext cx="1234028" cy="281717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lgun Gothic"/>
              <a:buNone/>
            </a:pPr>
            <a:endParaRPr sz="1000" b="1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dirty="0"/>
              <a:t>HRV </a:t>
            </a:r>
            <a:r>
              <a:rPr lang="ko-KR" altLang="en-US" dirty="0"/>
              <a:t>분석</a:t>
            </a:r>
            <a:endParaRPr dirty="0"/>
          </a:p>
        </p:txBody>
      </p:sp>
      <p:sp>
        <p:nvSpPr>
          <p:cNvPr id="447" name="Google Shape;447;p16"/>
          <p:cNvSpPr txBox="1"/>
          <p:nvPr/>
        </p:nvSpPr>
        <p:spPr>
          <a:xfrm>
            <a:off x="1638860" y="970608"/>
            <a:ext cx="24759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r>
              <a:rPr lang="ko-KR" altLang="en-US" sz="14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고급 요약지 분석 버튼 추가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 txBox="1"/>
          <p:nvPr/>
        </p:nvSpPr>
        <p:spPr>
          <a:xfrm>
            <a:off x="1610847" y="4123594"/>
            <a:ext cx="239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>
              <a:buSzPts val="1400"/>
            </a:pPr>
            <a:r>
              <a:rPr lang="ko-KR" altLang="en-US" sz="14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기본</a:t>
            </a:r>
            <a:r>
              <a:rPr lang="ko-KR" altLang="en-US" dirty="0">
                <a:ea typeface="Malgun Gothic"/>
              </a:rPr>
              <a:t> </a:t>
            </a:r>
            <a:r>
              <a:rPr lang="ko-KR" altLang="en-US" sz="14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요약지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5;p5">
            <a:extLst>
              <a:ext uri="{FF2B5EF4-FFF2-40B4-BE49-F238E27FC236}">
                <a16:creationId xmlns:a16="http://schemas.microsoft.com/office/drawing/2014/main" id="{E9955A7D-1E52-10FD-009F-0F22516AA345}"/>
              </a:ext>
            </a:extLst>
          </p:cNvPr>
          <p:cNvSpPr txBox="1"/>
          <p:nvPr/>
        </p:nvSpPr>
        <p:spPr>
          <a:xfrm>
            <a:off x="364900" y="900327"/>
            <a:ext cx="96510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대시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보드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EDF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분석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sym typeface="Malgun Gothic"/>
              </a:rPr>
              <a:t>  </a:t>
            </a:r>
            <a:r>
              <a:rPr lang="ko-KR" altLang="en-US" sz="800" dirty="0">
                <a:solidFill>
                  <a:srgbClr val="757070"/>
                </a:solidFill>
                <a:latin typeface="Malgun Gothic"/>
                <a:ea typeface="Malgun Gothic"/>
                <a:sym typeface="Malgun Gothic"/>
              </a:rPr>
              <a:t>개별 </a:t>
            </a:r>
            <a:r>
              <a:rPr lang="en-US" altLang="ko-KR" sz="800" dirty="0">
                <a:solidFill>
                  <a:srgbClr val="757070"/>
                </a:solidFill>
                <a:latin typeface="Malgun Gothic"/>
                <a:ea typeface="Malgun Gothic"/>
                <a:sym typeface="Malgun Gothic"/>
              </a:rPr>
              <a:t>HRV </a:t>
            </a:r>
            <a:r>
              <a:rPr lang="ko-KR" altLang="en-US" sz="800" dirty="0">
                <a:solidFill>
                  <a:srgbClr val="757070"/>
                </a:solidFill>
                <a:latin typeface="Malgun Gothic"/>
                <a:ea typeface="Malgun Gothic"/>
                <a:sym typeface="Malgun Gothic"/>
              </a:rPr>
              <a:t>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뇌신경 조절술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마이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페이지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병원 정보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사용자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부서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고객 관리</a:t>
            </a: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표시기재사항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" name="Google Shape;361;p11">
            <a:extLst>
              <a:ext uri="{FF2B5EF4-FFF2-40B4-BE49-F238E27FC236}">
                <a16:creationId xmlns:a16="http://schemas.microsoft.com/office/drawing/2014/main" id="{260F70B0-4CF1-04F7-1DC8-1661745BCA3B}"/>
              </a:ext>
            </a:extLst>
          </p:cNvPr>
          <p:cNvSpPr txBox="1"/>
          <p:nvPr/>
        </p:nvSpPr>
        <p:spPr>
          <a:xfrm>
            <a:off x="1720909" y="519726"/>
            <a:ext cx="2134813" cy="24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</a:t>
            </a:r>
            <a:r>
              <a:rPr lang="ko-KR" alt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분석 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</a:t>
            </a: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개별 </a:t>
            </a:r>
            <a:r>
              <a:rPr lang="en-US" altLang="ko-KR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</a:t>
            </a: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45;p4">
            <a:extLst>
              <a:ext uri="{FF2B5EF4-FFF2-40B4-BE49-F238E27FC236}">
                <a16:creationId xmlns:a16="http://schemas.microsoft.com/office/drawing/2014/main" id="{2C5DA378-8BCF-1105-6142-A555EDC211DD}"/>
              </a:ext>
            </a:extLst>
          </p:cNvPr>
          <p:cNvSpPr/>
          <p:nvPr/>
        </p:nvSpPr>
        <p:spPr>
          <a:xfrm>
            <a:off x="194722" y="1695899"/>
            <a:ext cx="1246730" cy="523425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083D0E-A902-D423-346F-D8EF331F0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185" y="1434699"/>
            <a:ext cx="7305675" cy="2092123"/>
          </a:xfrm>
          <a:prstGeom prst="rect">
            <a:avLst/>
          </a:prstGeom>
        </p:spPr>
      </p:pic>
      <p:sp>
        <p:nvSpPr>
          <p:cNvPr id="8" name="Google Shape;368;p11">
            <a:extLst>
              <a:ext uri="{FF2B5EF4-FFF2-40B4-BE49-F238E27FC236}">
                <a16:creationId xmlns:a16="http://schemas.microsoft.com/office/drawing/2014/main" id="{00389FEE-8A81-1C98-EBF9-67417A24379D}"/>
              </a:ext>
            </a:extLst>
          </p:cNvPr>
          <p:cNvSpPr/>
          <p:nvPr/>
        </p:nvSpPr>
        <p:spPr>
          <a:xfrm>
            <a:off x="1745127" y="2392533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dirty="0"/>
          </a:p>
        </p:txBody>
      </p:sp>
      <p:sp>
        <p:nvSpPr>
          <p:cNvPr id="9" name="Google Shape;368;p11">
            <a:extLst>
              <a:ext uri="{FF2B5EF4-FFF2-40B4-BE49-F238E27FC236}">
                <a16:creationId xmlns:a16="http://schemas.microsoft.com/office/drawing/2014/main" id="{F1425DE7-7043-2D56-02EB-25B8B615FC7A}"/>
              </a:ext>
            </a:extLst>
          </p:cNvPr>
          <p:cNvSpPr/>
          <p:nvPr/>
        </p:nvSpPr>
        <p:spPr>
          <a:xfrm>
            <a:off x="8290033" y="1749819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dirty="0"/>
          </a:p>
        </p:txBody>
      </p:sp>
      <p:sp>
        <p:nvSpPr>
          <p:cNvPr id="10" name="Google Shape;268;p5">
            <a:extLst>
              <a:ext uri="{FF2B5EF4-FFF2-40B4-BE49-F238E27FC236}">
                <a16:creationId xmlns:a16="http://schemas.microsoft.com/office/drawing/2014/main" id="{05C487E6-0BDC-D822-44B9-3715659467AE}"/>
              </a:ext>
            </a:extLst>
          </p:cNvPr>
          <p:cNvSpPr txBox="1">
            <a:spLocks/>
          </p:cNvSpPr>
          <p:nvPr/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ko-KR" altLang="en-US" sz="900" dirty="0">
              <a:latin typeface="+mn-ea"/>
              <a:ea typeface="+mn-ea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ko-KR" altLang="en-US" sz="900" dirty="0">
                <a:latin typeface="+mn-ea"/>
                <a:ea typeface="+mn-ea"/>
              </a:rPr>
              <a:t>개별 </a:t>
            </a:r>
            <a:r>
              <a:rPr lang="en-US" altLang="ko-KR" sz="900" dirty="0">
                <a:latin typeface="+mn-ea"/>
                <a:ea typeface="+mn-ea"/>
              </a:rPr>
              <a:t>HRV </a:t>
            </a:r>
            <a:r>
              <a:rPr lang="ko-KR" altLang="en-US" sz="900" dirty="0">
                <a:latin typeface="+mn-ea"/>
                <a:ea typeface="+mn-ea"/>
              </a:rPr>
              <a:t>요약지 조회 화면에 </a:t>
            </a:r>
            <a:r>
              <a:rPr lang="en-US" altLang="ko-KR" sz="900" dirty="0">
                <a:latin typeface="+mn-ea"/>
                <a:ea typeface="+mn-ea"/>
              </a:rPr>
              <a:t>“</a:t>
            </a:r>
            <a:r>
              <a:rPr lang="ko-KR" altLang="en-US" sz="900" dirty="0">
                <a:latin typeface="+mn-ea"/>
                <a:ea typeface="+mn-ea"/>
              </a:rPr>
              <a:t>고급 분석</a:t>
            </a:r>
            <a:r>
              <a:rPr lang="en-US" altLang="ko-KR" sz="900" dirty="0">
                <a:latin typeface="+mn-ea"/>
                <a:ea typeface="+mn-ea"/>
              </a:rPr>
              <a:t>” </a:t>
            </a:r>
            <a:r>
              <a:rPr lang="ko-KR" altLang="en-US" sz="900" dirty="0">
                <a:latin typeface="+mn-ea"/>
                <a:ea typeface="+mn-ea"/>
              </a:rPr>
              <a:t>기능 추가 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1. </a:t>
            </a:r>
            <a:r>
              <a:rPr lang="ko-KR" altLang="en-US" sz="900" dirty="0">
                <a:latin typeface="+mn-ea"/>
                <a:ea typeface="+mn-ea"/>
              </a:rPr>
              <a:t>고급 분석 하고자 하는 항목을 선택합니다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2. </a:t>
            </a:r>
            <a:r>
              <a:rPr lang="ko-KR" altLang="en-US" sz="900" dirty="0">
                <a:latin typeface="+mn-ea"/>
                <a:ea typeface="+mn-ea"/>
              </a:rPr>
              <a:t>고급 요약지 버튼을 클릭하여 분석을 진행합니다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3. </a:t>
            </a:r>
            <a:r>
              <a:rPr lang="ko-KR" altLang="en-US" sz="900" dirty="0">
                <a:latin typeface="+mn-ea"/>
                <a:ea typeface="+mn-ea"/>
              </a:rPr>
              <a:t>기본 요약지는 현재 </a:t>
            </a:r>
            <a:r>
              <a:rPr lang="en-US" altLang="ko-KR" sz="900" dirty="0">
                <a:latin typeface="+mn-ea"/>
                <a:ea typeface="+mn-ea"/>
              </a:rPr>
              <a:t>HRV </a:t>
            </a:r>
            <a:r>
              <a:rPr lang="ko-KR" altLang="en-US" sz="900" dirty="0">
                <a:latin typeface="+mn-ea"/>
                <a:ea typeface="+mn-ea"/>
              </a:rPr>
              <a:t>요약지의 </a:t>
            </a:r>
            <a:r>
              <a:rPr lang="en-US" altLang="ko-KR" sz="900" dirty="0">
                <a:latin typeface="+mn-ea"/>
                <a:ea typeface="+mn-ea"/>
              </a:rPr>
              <a:t>1~3</a:t>
            </a:r>
            <a:r>
              <a:rPr lang="ko-KR" altLang="en-US" sz="900" dirty="0">
                <a:latin typeface="+mn-ea"/>
                <a:ea typeface="+mn-ea"/>
              </a:rPr>
              <a:t>번 항목까지 구성됩니다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4. </a:t>
            </a:r>
            <a:r>
              <a:rPr lang="ko-KR" altLang="en-US" sz="900" dirty="0">
                <a:latin typeface="+mn-ea"/>
                <a:ea typeface="+mn-ea"/>
              </a:rPr>
              <a:t>고급 요약지는 현재 </a:t>
            </a:r>
            <a:r>
              <a:rPr lang="en-US" altLang="ko-KR" sz="900" dirty="0">
                <a:latin typeface="+mn-ea"/>
                <a:ea typeface="+mn-ea"/>
              </a:rPr>
              <a:t>HRV </a:t>
            </a:r>
            <a:r>
              <a:rPr lang="ko-KR" altLang="en-US" sz="900" dirty="0" err="1">
                <a:latin typeface="+mn-ea"/>
                <a:ea typeface="+mn-ea"/>
              </a:rPr>
              <a:t>요약지입니다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en-US" altLang="ko-KR" sz="900" dirty="0">
              <a:solidFill>
                <a:schemeClr val="dk1"/>
              </a:solidFill>
              <a:latin typeface="+mn-ea"/>
              <a:ea typeface="+mn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961D5B-A413-2098-0761-647D67884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568" y="4467757"/>
            <a:ext cx="1533525" cy="381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EAC0938-B56C-C2B4-6001-FF8E4E0BA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766" y="4458232"/>
            <a:ext cx="2552700" cy="3429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F2085F6-967F-2BE8-3C7E-A7DBFE722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196" y="4434419"/>
            <a:ext cx="1847850" cy="390525"/>
          </a:xfrm>
          <a:prstGeom prst="rect">
            <a:avLst/>
          </a:prstGeom>
        </p:spPr>
      </p:pic>
      <p:sp>
        <p:nvSpPr>
          <p:cNvPr id="19" name="Google Shape;449;p16">
            <a:extLst>
              <a:ext uri="{FF2B5EF4-FFF2-40B4-BE49-F238E27FC236}">
                <a16:creationId xmlns:a16="http://schemas.microsoft.com/office/drawing/2014/main" id="{542954EC-25C8-8765-F92F-DF1F41AED83D}"/>
              </a:ext>
            </a:extLst>
          </p:cNvPr>
          <p:cNvSpPr txBox="1"/>
          <p:nvPr/>
        </p:nvSpPr>
        <p:spPr>
          <a:xfrm>
            <a:off x="1610847" y="5214792"/>
            <a:ext cx="239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>
              <a:buSzPts val="1400"/>
            </a:pPr>
            <a:r>
              <a:rPr lang="ko-KR" altLang="en-US" sz="14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고급</a:t>
            </a:r>
            <a:r>
              <a:rPr lang="ko-KR" altLang="en-US" dirty="0">
                <a:ea typeface="Malgun Gothic"/>
              </a:rPr>
              <a:t> </a:t>
            </a:r>
            <a:r>
              <a:rPr lang="ko-KR" altLang="en-US" sz="14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요약지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322ABF6-38B9-D9A4-48D0-603F587D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568" y="5502680"/>
            <a:ext cx="1533525" cy="381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B14CB79-CED1-6EB0-A0A1-0E84EDBBE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766" y="5493155"/>
            <a:ext cx="2552700" cy="3429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A0BDA65-6D09-B707-EF87-93FA54A26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196" y="5469342"/>
            <a:ext cx="1847850" cy="39052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5BEC70A-3E88-8BEF-90F2-CB24BF502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10" y="5939955"/>
            <a:ext cx="2343150" cy="3429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000758F-8924-F62B-41B2-94C6EF422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235" y="5844705"/>
            <a:ext cx="1781175" cy="466725"/>
          </a:xfrm>
          <a:prstGeom prst="rect">
            <a:avLst/>
          </a:prstGeom>
        </p:spPr>
      </p:pic>
      <p:sp>
        <p:nvSpPr>
          <p:cNvPr id="27" name="Google Shape;368;p11">
            <a:extLst>
              <a:ext uri="{FF2B5EF4-FFF2-40B4-BE49-F238E27FC236}">
                <a16:creationId xmlns:a16="http://schemas.microsoft.com/office/drawing/2014/main" id="{F9EC08E2-B60B-BB42-396A-CF16D9A2E11A}"/>
              </a:ext>
            </a:extLst>
          </p:cNvPr>
          <p:cNvSpPr/>
          <p:nvPr/>
        </p:nvSpPr>
        <p:spPr>
          <a:xfrm>
            <a:off x="2702594" y="4136297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endParaRPr dirty="0"/>
          </a:p>
        </p:txBody>
      </p:sp>
      <p:sp>
        <p:nvSpPr>
          <p:cNvPr id="28" name="Google Shape;368;p11">
            <a:extLst>
              <a:ext uri="{FF2B5EF4-FFF2-40B4-BE49-F238E27FC236}">
                <a16:creationId xmlns:a16="http://schemas.microsoft.com/office/drawing/2014/main" id="{609D23A7-6E8B-84EC-FE0B-46EEED1B51E7}"/>
              </a:ext>
            </a:extLst>
          </p:cNvPr>
          <p:cNvSpPr/>
          <p:nvPr/>
        </p:nvSpPr>
        <p:spPr>
          <a:xfrm>
            <a:off x="2702594" y="5237904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/>
        </p:nvSpPr>
        <p:spPr>
          <a:xfrm>
            <a:off x="1138719" y="2859996"/>
            <a:ext cx="9438427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ko-KR" altLang="en-US" sz="2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신호 복원 알고리즘 추가</a:t>
            </a:r>
            <a:endParaRPr lang="en-US" sz="22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endParaRPr lang="en-US" sz="22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- 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뇌파 측정 후 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1~2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개 신호 불량일 경우 신호 복원 기능을 추가하여 뇌파 신호를 복구합니다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  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: 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엔진에서 신호 복원 여부 값을 받아서 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1~2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개 신호 불량일 경우 수행합니다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  </a:t>
            </a:r>
            <a:r>
              <a:rPr lang="en-US" altLang="ko-KR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: iSyncWave, iSyncBrain</a:t>
            </a:r>
            <a:r>
              <a:rPr lang="ko-KR" altLang="en-US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에서 측정이나 재분석 시</a:t>
            </a:r>
            <a:r>
              <a:rPr lang="en-US" altLang="ko-KR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,  Manual denoising </a:t>
            </a:r>
            <a:r>
              <a:rPr lang="ko-KR" altLang="en-US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의 </a:t>
            </a:r>
            <a:r>
              <a:rPr lang="en-US" altLang="ko-KR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Signal restoration algorithm </a:t>
            </a:r>
            <a:r>
              <a:rPr lang="ko-KR" altLang="en-US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선택하여 복원합니다</a:t>
            </a:r>
            <a:r>
              <a:rPr lang="en-US" altLang="ko-KR" sz="1200" b="0" i="0" u="none" strike="noStrike" dirty="0">
                <a:solidFill>
                  <a:srgbClr val="7F7F7F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  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: </a:t>
            </a:r>
            <a:r>
              <a:rPr lang="en-US" altLang="ko-KR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Auto denoising</a:t>
            </a:r>
            <a:r>
              <a:rPr lang="ko-KR" altLang="en-US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의 경우 선택 없이 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1~2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개 신호 불량일 경우 </a:t>
            </a:r>
            <a:r>
              <a:rPr lang="ko-KR" altLang="en-US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자동으로 복원합니다</a:t>
            </a:r>
            <a:r>
              <a:rPr lang="en-US" altLang="ko-KR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  </a:t>
            </a:r>
            <a:r>
              <a:rPr lang="en-US" altLang="ko-KR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: </a:t>
            </a:r>
            <a:r>
              <a:rPr lang="ko-KR" altLang="en-US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불량 신호 </a:t>
            </a:r>
            <a:r>
              <a:rPr lang="en-US" altLang="ko-KR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3</a:t>
            </a:r>
            <a:r>
              <a:rPr lang="ko-KR" altLang="en-US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개 이상인 경우 분석 수행하지 않습니다</a:t>
            </a:r>
            <a:r>
              <a:rPr lang="en-US" altLang="ko-KR" sz="1200" b="0" i="0" u="none" strike="noStrike" dirty="0">
                <a:solidFill>
                  <a:srgbClr val="595959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effectLst/>
                <a:latin typeface="+mn-ea"/>
                <a:ea typeface="+mn-ea"/>
              </a:rPr>
            </a:b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- 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결과 안내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  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:  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뇌파 개별 분석지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, EEG NormDB </a:t>
            </a:r>
            <a:r>
              <a:rPr lang="ko-KR" altLang="en-US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비교 분석지에 신호 복원 적용 되었다는 내용을 알려줍니다</a:t>
            </a:r>
            <a:r>
              <a:rPr lang="en-US" altLang="ko-KR" sz="1200" b="0" i="0" u="none" strike="noStrike" dirty="0">
                <a:solidFill>
                  <a:srgbClr val="757070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200" b="0" dirty="0">
              <a:effectLst/>
              <a:latin typeface="+mn-ea"/>
              <a:ea typeface="+mn-ea"/>
            </a:endParaRPr>
          </a:p>
          <a:p>
            <a:br>
              <a:rPr lang="ko-KR" altLang="en-US" sz="1200" dirty="0">
                <a:latin typeface="+mn-ea"/>
                <a:ea typeface="+mn-ea"/>
              </a:rPr>
            </a:br>
            <a:endParaRPr lang="en-US" altLang="ko-KR" sz="1200" b="1" i="0" u="none" strike="noStrike" cap="none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263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"/>
          <p:cNvSpPr txBox="1">
            <a:spLocks noGrp="1"/>
          </p:cNvSpPr>
          <p:nvPr>
            <p:ph type="ctrTitle"/>
          </p:nvPr>
        </p:nvSpPr>
        <p:spPr>
          <a:xfrm>
            <a:off x="939213" y="15035"/>
            <a:ext cx="20288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/>
              <a:t>뇌파 측정 </a:t>
            </a:r>
            <a:endParaRPr/>
          </a:p>
        </p:txBody>
      </p:sp>
      <p:sp>
        <p:nvSpPr>
          <p:cNvPr id="432" name="Google Shape;432;p5"/>
          <p:cNvSpPr txBox="1">
            <a:spLocks noGrp="1"/>
          </p:cNvSpPr>
          <p:nvPr>
            <p:ph type="body" idx="1"/>
          </p:nvPr>
        </p:nvSpPr>
        <p:spPr>
          <a:xfrm>
            <a:off x="9262567" y="296560"/>
            <a:ext cx="2929431" cy="65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노파 측정 후 선택 화면에서 </a:t>
            </a:r>
            <a:r>
              <a:rPr lang="en-US" altLang="ko-KR" dirty="0">
                <a:latin typeface="+mj-ea"/>
                <a:ea typeface="+mj-ea"/>
              </a:rPr>
              <a:t>Manual denoising </a:t>
            </a:r>
            <a:r>
              <a:rPr lang="ko-KR" altLang="en-US" dirty="0">
                <a:latin typeface="+mj-ea"/>
                <a:ea typeface="+mj-ea"/>
              </a:rPr>
              <a:t>선택 시 활성화되게 합니다</a:t>
            </a:r>
            <a:r>
              <a:rPr lang="en-US" altLang="ko-KR" dirty="0">
                <a:latin typeface="+mj-ea"/>
                <a:ea typeface="+mj-ea"/>
              </a:rPr>
              <a:t>. Manual denoising </a:t>
            </a:r>
            <a:r>
              <a:rPr lang="ko-KR" altLang="en-US" dirty="0">
                <a:latin typeface="+mj-ea"/>
                <a:ea typeface="+mj-ea"/>
              </a:rPr>
              <a:t>미 선택 시 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비 활성화입니다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j-ea"/>
                <a:ea typeface="+mj-ea"/>
              </a:rPr>
              <a:t>※ Auto denoising</a:t>
            </a:r>
            <a:r>
              <a:rPr lang="ko-KR" altLang="en-US" dirty="0">
                <a:latin typeface="+mj-ea"/>
                <a:ea typeface="+mj-ea"/>
              </a:rPr>
              <a:t>은 선택 여부 상관없이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자동으로 신호 복원 프로세스 적용합니다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j-ea"/>
                <a:ea typeface="+mj-ea"/>
              </a:rPr>
              <a:t>※ </a:t>
            </a:r>
            <a:r>
              <a:rPr lang="ko-KR" altLang="en-US" dirty="0">
                <a:latin typeface="+mj-ea"/>
                <a:ea typeface="+mj-ea"/>
              </a:rPr>
              <a:t>결과 관리 </a:t>
            </a:r>
            <a:r>
              <a:rPr lang="en-US" altLang="ko-KR" dirty="0">
                <a:latin typeface="+mj-ea"/>
                <a:ea typeface="+mj-ea"/>
              </a:rPr>
              <a:t>&gt; </a:t>
            </a:r>
            <a:r>
              <a:rPr lang="ko-KR" altLang="en-US" dirty="0">
                <a:latin typeface="+mj-ea"/>
                <a:ea typeface="+mj-ea"/>
              </a:rPr>
              <a:t>분석 결과에서  분석도 동일한 로직 수행합니다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/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엔진에서 신호 복원 여부의 값을 받아</a:t>
            </a:r>
            <a:r>
              <a:rPr lang="en-US" altLang="ko-KR" dirty="0">
                <a:latin typeface="+mj-ea"/>
                <a:ea typeface="+mj-ea"/>
              </a:rPr>
              <a:t> 1~2</a:t>
            </a:r>
            <a:r>
              <a:rPr lang="ko-KR" altLang="en-US" dirty="0">
                <a:latin typeface="+mj-ea"/>
                <a:ea typeface="+mj-ea"/>
              </a:rPr>
              <a:t>개 불량 신호일 경우 복원을 수행합니다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0" indent="0"/>
            <a:endParaRPr lang="en-US" altLang="ko-KR" dirty="0">
              <a:latin typeface="+mj-ea"/>
              <a:ea typeface="+mj-ea"/>
            </a:endParaRPr>
          </a:p>
          <a:p>
            <a:pPr marL="0" indent="0"/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불량 신호 </a:t>
            </a: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ko-KR" altLang="en-US" dirty="0">
                <a:latin typeface="+mj-ea"/>
                <a:ea typeface="+mj-ea"/>
              </a:rPr>
              <a:t>개 이상인 경우 분석 수행하지 않습니다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0" indent="0"/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433" name="Google Shape;433;p5"/>
          <p:cNvSpPr txBox="1"/>
          <p:nvPr/>
        </p:nvSpPr>
        <p:spPr>
          <a:xfrm>
            <a:off x="1720910" y="519730"/>
            <a:ext cx="19543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ko-KR" sz="10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뇌파 측정 후</a:t>
            </a:r>
            <a:r>
              <a:rPr lang="en-US" altLang="ko-KR" sz="10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, Preset </a:t>
            </a:r>
            <a:r>
              <a:rPr lang="ko-KR" altLang="ko-KR" sz="10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선택</a:t>
            </a:r>
            <a:endParaRPr lang="en-US" altLang="ko-KR" sz="1000" b="0" i="0" u="none" strike="noStrike" kern="0" cap="none" spc="0" baseline="0" dirty="0">
              <a:solidFill>
                <a:srgbClr val="000000"/>
              </a:solidFill>
              <a:uFillTx/>
              <a:latin typeface="Malgun Gothic"/>
              <a:ea typeface="Malgun Gothic"/>
              <a:cs typeface="Malgun Gothic"/>
            </a:endParaRPr>
          </a:p>
        </p:txBody>
      </p:sp>
      <p:sp>
        <p:nvSpPr>
          <p:cNvPr id="434" name="Google Shape;434;p5"/>
          <p:cNvSpPr txBox="1"/>
          <p:nvPr/>
        </p:nvSpPr>
        <p:spPr>
          <a:xfrm>
            <a:off x="1638857" y="970609"/>
            <a:ext cx="27616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ko-KR" sz="14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뇌파 측정 후</a:t>
            </a:r>
            <a:r>
              <a:rPr lang="en-US" altLang="ko-KR" sz="14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, Preset </a:t>
            </a:r>
            <a:r>
              <a:rPr lang="ko-KR" altLang="ko-KR" sz="1400" b="1" i="0" u="none" strike="noStrike" kern="0" cap="none" spc="0" baseline="0" dirty="0">
                <a:solidFill>
                  <a:srgbClr val="757070"/>
                </a:solidFill>
                <a:uFillTx/>
                <a:latin typeface="Malgun Gothic"/>
                <a:ea typeface="Malgun Gothic"/>
                <a:cs typeface="Malgun Gothic"/>
              </a:rPr>
              <a:t>선택</a:t>
            </a:r>
            <a:endParaRPr lang="en-US" altLang="ko-KR" sz="1400" b="0" i="0" u="none" strike="noStrike" kern="0" cap="none" spc="0" baseline="0" dirty="0">
              <a:solidFill>
                <a:srgbClr val="000000"/>
              </a:solidFill>
              <a:uFillTx/>
              <a:latin typeface="Malgun Gothic"/>
              <a:ea typeface="Malgun Gothic"/>
              <a:cs typeface="Malgun Gothic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216340" y="887651"/>
            <a:ext cx="1247700" cy="222300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"/>
          <p:cNvSpPr txBox="1"/>
          <p:nvPr/>
        </p:nvSpPr>
        <p:spPr>
          <a:xfrm>
            <a:off x="0" y="42718"/>
            <a:ext cx="939213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그림 4" descr="텍스트, 스크린샷, 소프트웨어, 운영 체제이(가) 표시된 사진&#10;&#10;자동 생성된 설명">
            <a:extLst>
              <a:ext uri="{FF2B5EF4-FFF2-40B4-BE49-F238E27FC236}">
                <a16:creationId xmlns:a16="http://schemas.microsoft.com/office/drawing/2014/main" id="{8A8E8CB6-E6C5-B8C6-1708-61AE2327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38" y="1335576"/>
            <a:ext cx="4732201" cy="4789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2342D34-CFF7-82C9-4252-3A3E1946D6B9}"/>
              </a:ext>
            </a:extLst>
          </p:cNvPr>
          <p:cNvSpPr/>
          <p:nvPr/>
        </p:nvSpPr>
        <p:spPr>
          <a:xfrm>
            <a:off x="5558281" y="2352675"/>
            <a:ext cx="733425" cy="307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933CE-F748-81F6-216D-FC961EB21BF0}"/>
              </a:ext>
            </a:extLst>
          </p:cNvPr>
          <p:cNvSpPr txBox="1"/>
          <p:nvPr/>
        </p:nvSpPr>
        <p:spPr>
          <a:xfrm>
            <a:off x="6291706" y="2391127"/>
            <a:ext cx="2057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b="0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Malgun Gothic"/>
                <a:sym typeface="Malgun Gothic"/>
              </a:rPr>
              <a:t>(     Signal restoration algorithm)</a:t>
            </a:r>
            <a:endParaRPr lang="ko-KR" altLang="en-US" sz="9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334CF0C-36AB-931C-A8D3-9A65351073E0}"/>
              </a:ext>
            </a:extLst>
          </p:cNvPr>
          <p:cNvSpPr/>
          <p:nvPr/>
        </p:nvSpPr>
        <p:spPr>
          <a:xfrm>
            <a:off x="6458977" y="2463680"/>
            <a:ext cx="97160" cy="794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Google Shape;442;p5">
            <a:extLst>
              <a:ext uri="{FF2B5EF4-FFF2-40B4-BE49-F238E27FC236}">
                <a16:creationId xmlns:a16="http://schemas.microsoft.com/office/drawing/2014/main" id="{860DF678-97E0-17BD-CA0E-5D29BD9FDB9B}"/>
              </a:ext>
            </a:extLst>
          </p:cNvPr>
          <p:cNvSpPr/>
          <p:nvPr/>
        </p:nvSpPr>
        <p:spPr>
          <a:xfrm>
            <a:off x="8140557" y="2352675"/>
            <a:ext cx="208549" cy="20854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sz="800" b="1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ACCE7734-8160-19EC-8054-9DB4D8FD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9683e7e83_5_9">
            <a:extLst>
              <a:ext uri="{FF2B5EF4-FFF2-40B4-BE49-F238E27FC236}">
                <a16:creationId xmlns:a16="http://schemas.microsoft.com/office/drawing/2014/main" id="{53BEA292-AFA1-3011-595D-7C19A0D552DE}"/>
              </a:ext>
            </a:extLst>
          </p:cNvPr>
          <p:cNvSpPr/>
          <p:nvPr/>
        </p:nvSpPr>
        <p:spPr>
          <a:xfrm>
            <a:off x="1428751" y="490540"/>
            <a:ext cx="7572300" cy="28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2" name="Google Shape;262;g2b9683e7e83_5_9">
            <a:extLst>
              <a:ext uri="{FF2B5EF4-FFF2-40B4-BE49-F238E27FC236}">
                <a16:creationId xmlns:a16="http://schemas.microsoft.com/office/drawing/2014/main" id="{C72AD6BC-8836-BDC8-B94E-009AACAEFA8F}"/>
              </a:ext>
            </a:extLst>
          </p:cNvPr>
          <p:cNvSpPr txBox="1"/>
          <p:nvPr/>
        </p:nvSpPr>
        <p:spPr>
          <a:xfrm>
            <a:off x="7629085" y="524975"/>
            <a:ext cx="869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/>
          </a:p>
        </p:txBody>
      </p:sp>
      <p:grpSp>
        <p:nvGrpSpPr>
          <p:cNvPr id="263" name="Google Shape;263;g2b9683e7e83_5_9">
            <a:extLst>
              <a:ext uri="{FF2B5EF4-FFF2-40B4-BE49-F238E27FC236}">
                <a16:creationId xmlns:a16="http://schemas.microsoft.com/office/drawing/2014/main" id="{89F3D928-54D1-15B5-F97A-D216E78C4E85}"/>
              </a:ext>
            </a:extLst>
          </p:cNvPr>
          <p:cNvGrpSpPr/>
          <p:nvPr/>
        </p:nvGrpSpPr>
        <p:grpSpPr>
          <a:xfrm>
            <a:off x="8676432" y="522663"/>
            <a:ext cx="230723" cy="230723"/>
            <a:chOff x="8616701" y="556837"/>
            <a:chExt cx="188700" cy="188700"/>
          </a:xfrm>
        </p:grpSpPr>
        <p:sp>
          <p:nvSpPr>
            <p:cNvPr id="264" name="Google Shape;264;g2b9683e7e83_5_9">
              <a:extLst>
                <a:ext uri="{FF2B5EF4-FFF2-40B4-BE49-F238E27FC236}">
                  <a16:creationId xmlns:a16="http://schemas.microsoft.com/office/drawing/2014/main" id="{873CA4EF-8606-6FCD-AE10-775EA3E82DF2}"/>
                </a:ext>
              </a:extLst>
            </p:cNvPr>
            <p:cNvSpPr/>
            <p:nvPr/>
          </p:nvSpPr>
          <p:spPr>
            <a:xfrm>
              <a:off x="8616701" y="556837"/>
              <a:ext cx="188700" cy="188700"/>
            </a:xfrm>
            <a:prstGeom prst="ellipse">
              <a:avLst/>
            </a:pr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65" name="Google Shape;265;g2b9683e7e83_5_9">
              <a:extLst>
                <a:ext uri="{FF2B5EF4-FFF2-40B4-BE49-F238E27FC236}">
                  <a16:creationId xmlns:a16="http://schemas.microsoft.com/office/drawing/2014/main" id="{FD8CD783-464D-EA66-5F24-CD02A51214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36689" y="579000"/>
              <a:ext cx="151228" cy="151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g2b9683e7e83_5_9">
            <a:extLst>
              <a:ext uri="{FF2B5EF4-FFF2-40B4-BE49-F238E27FC236}">
                <a16:creationId xmlns:a16="http://schemas.microsoft.com/office/drawing/2014/main" id="{650BF104-44CE-71A7-405F-B248D99A03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7"/>
            <a:ext cx="256235" cy="25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b9683e7e83_5_9">
            <a:extLst>
              <a:ext uri="{FF2B5EF4-FFF2-40B4-BE49-F238E27FC236}">
                <a16:creationId xmlns:a16="http://schemas.microsoft.com/office/drawing/2014/main" id="{6DEAEC40-9B81-DF6F-D948-6724510B58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9213" y="15035"/>
            <a:ext cx="2028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altLang="en-US" dirty="0"/>
              <a:t>뇌파 분석</a:t>
            </a:r>
            <a:endParaRPr dirty="0"/>
          </a:p>
        </p:txBody>
      </p:sp>
      <p:sp>
        <p:nvSpPr>
          <p:cNvPr id="268" name="Google Shape;268;g2b9683e7e83_5_9">
            <a:extLst>
              <a:ext uri="{FF2B5EF4-FFF2-40B4-BE49-F238E27FC236}">
                <a16:creationId xmlns:a16="http://schemas.microsoft.com/office/drawing/2014/main" id="{099FBB50-9524-64C8-50FD-66BA3A499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09746" y="296560"/>
            <a:ext cx="2982300" cy="6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 dirty="0">
                <a:latin typeface="+mj-ea"/>
                <a:ea typeface="+mj-ea"/>
                <a:cs typeface="Malgun Gothic"/>
                <a:sym typeface="Malgun Gothic"/>
              </a:rPr>
              <a:t>1. manual denoising </a:t>
            </a:r>
            <a:r>
              <a:rPr lang="ko-KR" altLang="en-US" sz="900" dirty="0">
                <a:latin typeface="+mj-ea"/>
                <a:ea typeface="+mj-ea"/>
                <a:cs typeface="Malgun Gothic"/>
                <a:sym typeface="Malgun Gothic"/>
              </a:rPr>
              <a:t>시 </a:t>
            </a:r>
            <a:r>
              <a:rPr lang="en-US" sz="900" dirty="0">
                <a:latin typeface="+mj-ea"/>
                <a:ea typeface="+mj-ea"/>
                <a:cs typeface="Malgun Gothic"/>
                <a:sym typeface="Malgun Gothic"/>
              </a:rPr>
              <a:t>Signal restoration algorithm </a:t>
            </a:r>
            <a:r>
              <a:rPr lang="ko-KR" altLang="en-US" sz="900" dirty="0">
                <a:latin typeface="+mj-ea"/>
                <a:ea typeface="+mj-ea"/>
                <a:cs typeface="Malgun Gothic"/>
                <a:sym typeface="Malgun Gothic"/>
              </a:rPr>
              <a:t>옵션 추가 합니다</a:t>
            </a:r>
            <a:r>
              <a:rPr lang="en-US" altLang="ko-KR" sz="900" dirty="0">
                <a:latin typeface="+mj-ea"/>
                <a:ea typeface="+mj-ea"/>
                <a:cs typeface="Malgun Gothic"/>
                <a:sym typeface="Malgun Gothic"/>
              </a:rPr>
              <a:t>.</a:t>
            </a:r>
            <a:endParaRPr lang="en-US" sz="900" dirty="0">
              <a:latin typeface="+mj-ea"/>
              <a:ea typeface="+mj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lang="en-US" sz="900" dirty="0">
              <a:latin typeface="+mj-ea"/>
              <a:ea typeface="+mj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 dirty="0">
                <a:latin typeface="+mj-ea"/>
                <a:ea typeface="+mj-ea"/>
                <a:cs typeface="Malgun Gothic"/>
                <a:sym typeface="Malgun Gothic"/>
              </a:rPr>
              <a:t>2. </a:t>
            </a:r>
            <a:r>
              <a:rPr lang="en-US" altLang="ko-KR" sz="900" dirty="0">
                <a:latin typeface="+mj-ea"/>
                <a:ea typeface="+mj-ea"/>
                <a:cs typeface="Malgun Gothic"/>
                <a:sym typeface="Malgun Gothic"/>
              </a:rPr>
              <a:t>manual denoising </a:t>
            </a:r>
            <a:r>
              <a:rPr lang="ko-KR" altLang="en-US" sz="900" dirty="0">
                <a:latin typeface="+mj-ea"/>
                <a:ea typeface="+mj-ea"/>
                <a:cs typeface="Malgun Gothic"/>
                <a:sym typeface="Malgun Gothic"/>
              </a:rPr>
              <a:t>선택한다면</a:t>
            </a:r>
            <a:endParaRPr lang="en-US" altLang="ko-KR" sz="900" dirty="0">
              <a:latin typeface="+mj-ea"/>
              <a:ea typeface="+mj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lang="en-US" sz="900" dirty="0">
              <a:latin typeface="+mj-ea"/>
              <a:ea typeface="+mj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 dirty="0">
                <a:latin typeface="+mj-ea"/>
                <a:ea typeface="+mj-ea"/>
                <a:cs typeface="Malgun Gothic"/>
                <a:sym typeface="Malgun Gothic"/>
              </a:rPr>
              <a:t>3. Signal restoration algorithm </a:t>
            </a:r>
            <a:r>
              <a:rPr lang="ko-KR" altLang="en-US" sz="900" dirty="0">
                <a:latin typeface="+mj-ea"/>
                <a:ea typeface="+mj-ea"/>
                <a:cs typeface="Malgun Gothic"/>
                <a:sym typeface="Malgun Gothic"/>
              </a:rPr>
              <a:t>선택항목 추가 됩니다</a:t>
            </a:r>
            <a:r>
              <a:rPr lang="en-US" altLang="ko-KR" sz="900" dirty="0">
                <a:latin typeface="+mj-ea"/>
                <a:ea typeface="+mj-ea"/>
                <a:cs typeface="Malgun Gothic"/>
                <a:sym typeface="Malgun Gothic"/>
              </a:rPr>
              <a:t>.</a:t>
            </a:r>
          </a:p>
          <a:p>
            <a:pPr marL="0" indent="0">
              <a:buSzPts val="900"/>
            </a:pPr>
            <a:endParaRPr lang="en-US" altLang="ko-KR" sz="900" dirty="0">
              <a:latin typeface="+mj-ea"/>
              <a:ea typeface="+mj-ea"/>
            </a:endParaRPr>
          </a:p>
          <a:p>
            <a:pPr marL="0" indent="0">
              <a:buSzPts val="900"/>
            </a:pPr>
            <a:r>
              <a:rPr lang="en-US" altLang="ko-KR" sz="900" dirty="0">
                <a:latin typeface="+mj-ea"/>
                <a:ea typeface="+mj-ea"/>
              </a:rPr>
              <a:t>※ Auto denoising</a:t>
            </a:r>
            <a:r>
              <a:rPr lang="ko-KR" altLang="en-US" sz="900" dirty="0">
                <a:latin typeface="+mj-ea"/>
                <a:ea typeface="+mj-ea"/>
              </a:rPr>
              <a:t>은 선택 여부 상관없이</a:t>
            </a:r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ko-KR" altLang="en-US" sz="900" dirty="0">
                <a:latin typeface="+mj-ea"/>
                <a:ea typeface="+mj-ea"/>
              </a:rPr>
              <a:t>자동으로 신호 복원 프로세스 적용합니다</a:t>
            </a:r>
            <a:r>
              <a:rPr lang="en-US" altLang="ko-KR" sz="900" dirty="0">
                <a:latin typeface="+mj-ea"/>
                <a:ea typeface="+mj-ea"/>
              </a:rPr>
              <a:t>.</a:t>
            </a:r>
          </a:p>
          <a:p>
            <a:pPr marL="0" indent="0">
              <a:buSzPts val="900"/>
            </a:pPr>
            <a:endParaRPr lang="en-US" altLang="ko-KR" sz="900" dirty="0">
              <a:latin typeface="+mj-ea"/>
              <a:ea typeface="+mj-ea"/>
            </a:endParaRPr>
          </a:p>
          <a:p>
            <a:pPr marL="0" indent="0">
              <a:buSzPts val="900"/>
            </a:pPr>
            <a:r>
              <a:rPr lang="en-US" altLang="ko-KR" sz="900" dirty="0">
                <a:latin typeface="+mj-ea"/>
                <a:ea typeface="+mj-ea"/>
              </a:rPr>
              <a:t>- </a:t>
            </a:r>
            <a:r>
              <a:rPr lang="ko-KR" altLang="en-US" sz="900" dirty="0">
                <a:latin typeface="+mj-ea"/>
                <a:ea typeface="+mj-ea"/>
              </a:rPr>
              <a:t>엔진에서 신호 복원 여부의 값을 받아</a:t>
            </a:r>
            <a:r>
              <a:rPr lang="en-US" altLang="ko-KR" sz="900" dirty="0">
                <a:latin typeface="+mj-ea"/>
                <a:ea typeface="+mj-ea"/>
              </a:rPr>
              <a:t> 1~2</a:t>
            </a:r>
            <a:r>
              <a:rPr lang="ko-KR" altLang="en-US" sz="900" dirty="0">
                <a:latin typeface="+mj-ea"/>
                <a:ea typeface="+mj-ea"/>
              </a:rPr>
              <a:t>개 불량 신호일 경우 복원을 수행합니다</a:t>
            </a:r>
            <a:r>
              <a:rPr lang="en-US" altLang="ko-KR" sz="900" dirty="0">
                <a:latin typeface="+mj-ea"/>
                <a:ea typeface="+mj-ea"/>
              </a:rPr>
              <a:t>.</a:t>
            </a:r>
          </a:p>
          <a:p>
            <a:pPr marL="0" indent="0">
              <a:buSzPts val="900"/>
            </a:pPr>
            <a:endParaRPr lang="en-US" altLang="ko-KR" sz="900" dirty="0">
              <a:latin typeface="+mj-ea"/>
              <a:ea typeface="+mj-ea"/>
            </a:endParaRPr>
          </a:p>
          <a:p>
            <a:pPr marL="0" indent="0">
              <a:buSzPts val="900"/>
            </a:pPr>
            <a:r>
              <a:rPr lang="en-US" altLang="ko-KR" sz="900" dirty="0">
                <a:latin typeface="+mj-ea"/>
                <a:ea typeface="+mj-ea"/>
              </a:rPr>
              <a:t>- </a:t>
            </a:r>
            <a:r>
              <a:rPr lang="ko-KR" altLang="en-US" sz="900" dirty="0">
                <a:latin typeface="+mj-ea"/>
                <a:ea typeface="+mj-ea"/>
              </a:rPr>
              <a:t>불량 신호 </a:t>
            </a:r>
            <a:r>
              <a:rPr lang="en-US" altLang="ko-KR" sz="900" dirty="0">
                <a:latin typeface="+mj-ea"/>
                <a:ea typeface="+mj-ea"/>
              </a:rPr>
              <a:t>3</a:t>
            </a:r>
            <a:r>
              <a:rPr lang="ko-KR" altLang="en-US" sz="900" dirty="0">
                <a:latin typeface="+mj-ea"/>
                <a:ea typeface="+mj-ea"/>
              </a:rPr>
              <a:t>개 이상인 경우 분석 수행하지 않습니다</a:t>
            </a:r>
            <a:r>
              <a:rPr lang="en-US" altLang="ko-KR" sz="900" dirty="0">
                <a:latin typeface="+mj-ea"/>
                <a:ea typeface="+mj-ea"/>
              </a:rPr>
              <a:t>.</a:t>
            </a:r>
          </a:p>
        </p:txBody>
      </p:sp>
      <p:sp>
        <p:nvSpPr>
          <p:cNvPr id="269" name="Google Shape;269;g2b9683e7e83_5_9">
            <a:extLst>
              <a:ext uri="{FF2B5EF4-FFF2-40B4-BE49-F238E27FC236}">
                <a16:creationId xmlns:a16="http://schemas.microsoft.com/office/drawing/2014/main" id="{A5D174C0-1DC1-EB98-3FFB-F71FFDB08714}"/>
              </a:ext>
            </a:extLst>
          </p:cNvPr>
          <p:cNvSpPr txBox="1"/>
          <p:nvPr/>
        </p:nvSpPr>
        <p:spPr>
          <a:xfrm>
            <a:off x="1720897" y="519725"/>
            <a:ext cx="1834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  <a:r>
              <a:rPr 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&gt; </a:t>
            </a: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개별 뇌파 분석</a:t>
            </a:r>
            <a:endParaRPr dirty="0"/>
          </a:p>
        </p:txBody>
      </p:sp>
      <p:sp>
        <p:nvSpPr>
          <p:cNvPr id="270" name="Google Shape;270;g2b9683e7e83_5_9">
            <a:extLst>
              <a:ext uri="{FF2B5EF4-FFF2-40B4-BE49-F238E27FC236}">
                <a16:creationId xmlns:a16="http://schemas.microsoft.com/office/drawing/2014/main" id="{20E74712-2984-9D27-45A0-23FECA9AE106}"/>
              </a:ext>
            </a:extLst>
          </p:cNvPr>
          <p:cNvSpPr/>
          <p:nvPr/>
        </p:nvSpPr>
        <p:spPr>
          <a:xfrm>
            <a:off x="-847725" y="-129975"/>
            <a:ext cx="1647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b9683e7e83_5_9">
            <a:extLst>
              <a:ext uri="{FF2B5EF4-FFF2-40B4-BE49-F238E27FC236}">
                <a16:creationId xmlns:a16="http://schemas.microsoft.com/office/drawing/2014/main" id="{0C8F5EB3-9CE4-5C6B-3F48-FEC9CB82734C}"/>
              </a:ext>
            </a:extLst>
          </p:cNvPr>
          <p:cNvSpPr/>
          <p:nvPr/>
        </p:nvSpPr>
        <p:spPr>
          <a:xfrm>
            <a:off x="123092" y="1680096"/>
            <a:ext cx="1524808" cy="281701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" name="Google Shape;272;g2b9683e7e83_5_9">
            <a:extLst>
              <a:ext uri="{FF2B5EF4-FFF2-40B4-BE49-F238E27FC236}">
                <a16:creationId xmlns:a16="http://schemas.microsoft.com/office/drawing/2014/main" id="{2A8DC5C8-90DB-241C-7C23-8F1C167E2427}"/>
              </a:ext>
            </a:extLst>
          </p:cNvPr>
          <p:cNvSpPr txBox="1"/>
          <p:nvPr/>
        </p:nvSpPr>
        <p:spPr>
          <a:xfrm>
            <a:off x="0" y="42718"/>
            <a:ext cx="939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b9683e7e83_5_9">
            <a:extLst>
              <a:ext uri="{FF2B5EF4-FFF2-40B4-BE49-F238E27FC236}">
                <a16:creationId xmlns:a16="http://schemas.microsoft.com/office/drawing/2014/main" id="{8BAF44FF-8F0E-0DA4-937E-1BAD4B7E5835}"/>
              </a:ext>
            </a:extLst>
          </p:cNvPr>
          <p:cNvSpPr/>
          <p:nvPr/>
        </p:nvSpPr>
        <p:spPr>
          <a:xfrm>
            <a:off x="222000" y="865964"/>
            <a:ext cx="1233900" cy="6157800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4" name="Google Shape;274;g2b9683e7e83_5_9">
            <a:extLst>
              <a:ext uri="{FF2B5EF4-FFF2-40B4-BE49-F238E27FC236}">
                <a16:creationId xmlns:a16="http://schemas.microsoft.com/office/drawing/2014/main" id="{4AD7E1CD-D9A3-C2DB-CF99-68C762084F3B}"/>
              </a:ext>
            </a:extLst>
          </p:cNvPr>
          <p:cNvSpPr/>
          <p:nvPr/>
        </p:nvSpPr>
        <p:spPr>
          <a:xfrm>
            <a:off x="194725" y="490538"/>
            <a:ext cx="1233900" cy="281700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/>
          </a:p>
        </p:txBody>
      </p:sp>
      <p:sp>
        <p:nvSpPr>
          <p:cNvPr id="275" name="Google Shape;275;g2b9683e7e83_5_9">
            <a:extLst>
              <a:ext uri="{FF2B5EF4-FFF2-40B4-BE49-F238E27FC236}">
                <a16:creationId xmlns:a16="http://schemas.microsoft.com/office/drawing/2014/main" id="{B766F90E-79D8-2B95-EA69-C8EA20F310EB}"/>
              </a:ext>
            </a:extLst>
          </p:cNvPr>
          <p:cNvSpPr txBox="1"/>
          <p:nvPr/>
        </p:nvSpPr>
        <p:spPr>
          <a:xfrm>
            <a:off x="364895" y="900325"/>
            <a:ext cx="12339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대시</a:t>
            </a: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보드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EDF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ko-KR" altLang="en-US" sz="8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개별 뇌파 분석</a:t>
            </a:r>
            <a:endParaRPr lang="en-US" sz="800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Norm DB comparison</a:t>
            </a:r>
            <a:endParaRPr sz="800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분석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뇌신경 조절술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마이</a:t>
            </a: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페이지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표시기재사항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1" name="Google Shape;291;g2b9683e7e83_5_9">
            <a:extLst>
              <a:ext uri="{FF2B5EF4-FFF2-40B4-BE49-F238E27FC236}">
                <a16:creationId xmlns:a16="http://schemas.microsoft.com/office/drawing/2014/main" id="{CD8735B3-39DB-F5C2-BA10-C25E765E9DA4}"/>
              </a:ext>
            </a:extLst>
          </p:cNvPr>
          <p:cNvSpPr txBox="1"/>
          <p:nvPr/>
        </p:nvSpPr>
        <p:spPr>
          <a:xfrm>
            <a:off x="1707129" y="865979"/>
            <a:ext cx="725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재분석 </a:t>
            </a:r>
            <a:r>
              <a:rPr lang="en-US" altLang="ko-KR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</a:t>
            </a:r>
            <a:r>
              <a:rPr lang="ko-KR" alt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분석 옵션 선택 </a:t>
            </a:r>
            <a:r>
              <a:rPr lang="ko-KR" altLang="en-US" sz="12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모달</a:t>
            </a:r>
            <a:r>
              <a:rPr lang="ko-KR" alt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창</a:t>
            </a:r>
            <a:endParaRPr sz="12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363267-1F9C-926E-6D5E-F3E4BB745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23" y="1142879"/>
            <a:ext cx="4419600" cy="2971800"/>
          </a:xfrm>
          <a:prstGeom prst="rect">
            <a:avLst/>
          </a:prstGeom>
        </p:spPr>
      </p:pic>
      <p:sp>
        <p:nvSpPr>
          <p:cNvPr id="4" name="Google Shape;535;g2b9536dfd97_0_19">
            <a:extLst>
              <a:ext uri="{FF2B5EF4-FFF2-40B4-BE49-F238E27FC236}">
                <a16:creationId xmlns:a16="http://schemas.microsoft.com/office/drawing/2014/main" id="{6D440E08-F884-2F1F-B1A2-245A2F735B10}"/>
              </a:ext>
            </a:extLst>
          </p:cNvPr>
          <p:cNvSpPr/>
          <p:nvPr/>
        </p:nvSpPr>
        <p:spPr>
          <a:xfrm>
            <a:off x="2672723" y="1572101"/>
            <a:ext cx="208500" cy="208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sz="8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Google Shape;535;g2b9536dfd97_0_19">
            <a:extLst>
              <a:ext uri="{FF2B5EF4-FFF2-40B4-BE49-F238E27FC236}">
                <a16:creationId xmlns:a16="http://schemas.microsoft.com/office/drawing/2014/main" id="{E2F033DB-26B3-089B-DFA4-2197A9505947}"/>
              </a:ext>
            </a:extLst>
          </p:cNvPr>
          <p:cNvSpPr/>
          <p:nvPr/>
        </p:nvSpPr>
        <p:spPr>
          <a:xfrm>
            <a:off x="5140966" y="1950170"/>
            <a:ext cx="208500" cy="208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sz="800" b="1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5E6F5F-CDB4-2F43-B703-1D7EDF8C7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935" y="2745137"/>
            <a:ext cx="2092966" cy="170053"/>
          </a:xfrm>
          <a:prstGeom prst="rect">
            <a:avLst/>
          </a:prstGeom>
        </p:spPr>
      </p:pic>
      <p:sp>
        <p:nvSpPr>
          <p:cNvPr id="10" name="Google Shape;535;g2b9536dfd97_0_19">
            <a:extLst>
              <a:ext uri="{FF2B5EF4-FFF2-40B4-BE49-F238E27FC236}">
                <a16:creationId xmlns:a16="http://schemas.microsoft.com/office/drawing/2014/main" id="{AD664F4F-A2DD-0136-3F75-F1991118D1BD}"/>
              </a:ext>
            </a:extLst>
          </p:cNvPr>
          <p:cNvSpPr/>
          <p:nvPr/>
        </p:nvSpPr>
        <p:spPr>
          <a:xfrm>
            <a:off x="2892822" y="2725913"/>
            <a:ext cx="189277" cy="18927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endParaRPr sz="800" b="1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161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6030B96E-842A-AAE5-C737-09911395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9683e7e83_5_9">
            <a:extLst>
              <a:ext uri="{FF2B5EF4-FFF2-40B4-BE49-F238E27FC236}">
                <a16:creationId xmlns:a16="http://schemas.microsoft.com/office/drawing/2014/main" id="{DF9E8A15-FCD2-162A-5449-0AD0E2034C2C}"/>
              </a:ext>
            </a:extLst>
          </p:cNvPr>
          <p:cNvSpPr/>
          <p:nvPr/>
        </p:nvSpPr>
        <p:spPr>
          <a:xfrm>
            <a:off x="1428751" y="490540"/>
            <a:ext cx="7572300" cy="28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2" name="Google Shape;262;g2b9683e7e83_5_9">
            <a:extLst>
              <a:ext uri="{FF2B5EF4-FFF2-40B4-BE49-F238E27FC236}">
                <a16:creationId xmlns:a16="http://schemas.microsoft.com/office/drawing/2014/main" id="{D8B94DAA-3832-24E5-1BF4-57F9E52F6ACC}"/>
              </a:ext>
            </a:extLst>
          </p:cNvPr>
          <p:cNvSpPr txBox="1"/>
          <p:nvPr/>
        </p:nvSpPr>
        <p:spPr>
          <a:xfrm>
            <a:off x="7629085" y="524975"/>
            <a:ext cx="869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/>
          </a:p>
        </p:txBody>
      </p:sp>
      <p:grpSp>
        <p:nvGrpSpPr>
          <p:cNvPr id="263" name="Google Shape;263;g2b9683e7e83_5_9">
            <a:extLst>
              <a:ext uri="{FF2B5EF4-FFF2-40B4-BE49-F238E27FC236}">
                <a16:creationId xmlns:a16="http://schemas.microsoft.com/office/drawing/2014/main" id="{ABAA2DF6-44E0-DF62-C160-23085262EC6E}"/>
              </a:ext>
            </a:extLst>
          </p:cNvPr>
          <p:cNvGrpSpPr/>
          <p:nvPr/>
        </p:nvGrpSpPr>
        <p:grpSpPr>
          <a:xfrm>
            <a:off x="8676432" y="522663"/>
            <a:ext cx="230723" cy="230723"/>
            <a:chOff x="8616701" y="556837"/>
            <a:chExt cx="188700" cy="188700"/>
          </a:xfrm>
        </p:grpSpPr>
        <p:sp>
          <p:nvSpPr>
            <p:cNvPr id="264" name="Google Shape;264;g2b9683e7e83_5_9">
              <a:extLst>
                <a:ext uri="{FF2B5EF4-FFF2-40B4-BE49-F238E27FC236}">
                  <a16:creationId xmlns:a16="http://schemas.microsoft.com/office/drawing/2014/main" id="{E5B4BB9F-FBD8-2019-3EEF-78715520DC95}"/>
                </a:ext>
              </a:extLst>
            </p:cNvPr>
            <p:cNvSpPr/>
            <p:nvPr/>
          </p:nvSpPr>
          <p:spPr>
            <a:xfrm>
              <a:off x="8616701" y="556837"/>
              <a:ext cx="188700" cy="188700"/>
            </a:xfrm>
            <a:prstGeom prst="ellipse">
              <a:avLst/>
            </a:pr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65" name="Google Shape;265;g2b9683e7e83_5_9">
              <a:extLst>
                <a:ext uri="{FF2B5EF4-FFF2-40B4-BE49-F238E27FC236}">
                  <a16:creationId xmlns:a16="http://schemas.microsoft.com/office/drawing/2014/main" id="{95231C1A-0747-7578-63FC-10F90E95EBE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36689" y="579000"/>
              <a:ext cx="151228" cy="151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g2b9683e7e83_5_9">
            <a:extLst>
              <a:ext uri="{FF2B5EF4-FFF2-40B4-BE49-F238E27FC236}">
                <a16:creationId xmlns:a16="http://schemas.microsoft.com/office/drawing/2014/main" id="{98D307EE-B464-D6E6-A8AC-6DF9BA4DA7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7"/>
            <a:ext cx="256235" cy="25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b9683e7e83_5_9">
            <a:extLst>
              <a:ext uri="{FF2B5EF4-FFF2-40B4-BE49-F238E27FC236}">
                <a16:creationId xmlns:a16="http://schemas.microsoft.com/office/drawing/2014/main" id="{9A406730-8EFB-B1FB-DACB-CAC22F41BC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9213" y="15035"/>
            <a:ext cx="2028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altLang="en-US" dirty="0"/>
              <a:t>뇌파 분석</a:t>
            </a:r>
            <a:endParaRPr dirty="0"/>
          </a:p>
        </p:txBody>
      </p:sp>
      <p:sp>
        <p:nvSpPr>
          <p:cNvPr id="268" name="Google Shape;268;g2b9683e7e83_5_9">
            <a:extLst>
              <a:ext uri="{FF2B5EF4-FFF2-40B4-BE49-F238E27FC236}">
                <a16:creationId xmlns:a16="http://schemas.microsoft.com/office/drawing/2014/main" id="{7C4AE4BA-3626-E4D5-AC25-9B03E015B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09746" y="296560"/>
            <a:ext cx="2982300" cy="6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1.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신호 복원 프로세스가 수행되었으면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아래 예제와 같은 문구가 들어 갑니다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 - EEG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개별 분석 결과지 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/ EEG NormDB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비교 분석지에 수행내역 표시합니다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b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 -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복원 프로세스 수행 되었다면 보여 집니다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미 수행했다면 문구 없습니다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위치 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: “Split-half &amp; Test-retest reliability”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박스 바로 위</a:t>
            </a:r>
            <a:endParaRPr lang="en-US" altLang="ko-KR" sz="9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lang="en-US" altLang="ko-KR" sz="9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문구 </a:t>
            </a: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“T5, T6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채널이 신호 품질 개선을 위하여 복원되었습니다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lang="en-US" altLang="ko-KR" sz="9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9" name="Google Shape;269;g2b9683e7e83_5_9">
            <a:extLst>
              <a:ext uri="{FF2B5EF4-FFF2-40B4-BE49-F238E27FC236}">
                <a16:creationId xmlns:a16="http://schemas.microsoft.com/office/drawing/2014/main" id="{E067324E-C5F0-0E3F-41ED-5E9569C7E858}"/>
              </a:ext>
            </a:extLst>
          </p:cNvPr>
          <p:cNvSpPr txBox="1"/>
          <p:nvPr/>
        </p:nvSpPr>
        <p:spPr>
          <a:xfrm>
            <a:off x="1720896" y="519725"/>
            <a:ext cx="383706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  <a:r>
              <a:rPr 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&gt; </a:t>
            </a: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개별 뇌파 분석 </a:t>
            </a:r>
            <a:r>
              <a:rPr lang="en-US" altLang="ko-KR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/ Norm DB</a:t>
            </a:r>
            <a:r>
              <a:rPr lang="ko-KR" altLang="en-US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0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comparison</a:t>
            </a:r>
            <a:endParaRPr dirty="0"/>
          </a:p>
        </p:txBody>
      </p:sp>
      <p:sp>
        <p:nvSpPr>
          <p:cNvPr id="270" name="Google Shape;270;g2b9683e7e83_5_9">
            <a:extLst>
              <a:ext uri="{FF2B5EF4-FFF2-40B4-BE49-F238E27FC236}">
                <a16:creationId xmlns:a16="http://schemas.microsoft.com/office/drawing/2014/main" id="{7CAD9A21-D173-BCA2-165A-03CE94D0973C}"/>
              </a:ext>
            </a:extLst>
          </p:cNvPr>
          <p:cNvSpPr/>
          <p:nvPr/>
        </p:nvSpPr>
        <p:spPr>
          <a:xfrm>
            <a:off x="-847725" y="-129975"/>
            <a:ext cx="1647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b9683e7e83_5_9">
            <a:extLst>
              <a:ext uri="{FF2B5EF4-FFF2-40B4-BE49-F238E27FC236}">
                <a16:creationId xmlns:a16="http://schemas.microsoft.com/office/drawing/2014/main" id="{678677BE-BB17-0E85-9A67-F7AE8FE654D1}"/>
              </a:ext>
            </a:extLst>
          </p:cNvPr>
          <p:cNvSpPr/>
          <p:nvPr/>
        </p:nvSpPr>
        <p:spPr>
          <a:xfrm>
            <a:off x="0" y="1680096"/>
            <a:ext cx="1647900" cy="478574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" name="Google Shape;272;g2b9683e7e83_5_9">
            <a:extLst>
              <a:ext uri="{FF2B5EF4-FFF2-40B4-BE49-F238E27FC236}">
                <a16:creationId xmlns:a16="http://schemas.microsoft.com/office/drawing/2014/main" id="{A2E8FA2B-32EE-20B5-5048-E6F82D50CF60}"/>
              </a:ext>
            </a:extLst>
          </p:cNvPr>
          <p:cNvSpPr txBox="1"/>
          <p:nvPr/>
        </p:nvSpPr>
        <p:spPr>
          <a:xfrm>
            <a:off x="0" y="42718"/>
            <a:ext cx="939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b9683e7e83_5_9">
            <a:extLst>
              <a:ext uri="{FF2B5EF4-FFF2-40B4-BE49-F238E27FC236}">
                <a16:creationId xmlns:a16="http://schemas.microsoft.com/office/drawing/2014/main" id="{228838D0-726E-E8E7-CD63-E91AC5531D63}"/>
              </a:ext>
            </a:extLst>
          </p:cNvPr>
          <p:cNvSpPr/>
          <p:nvPr/>
        </p:nvSpPr>
        <p:spPr>
          <a:xfrm>
            <a:off x="222000" y="865964"/>
            <a:ext cx="1233900" cy="6157800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4" name="Google Shape;274;g2b9683e7e83_5_9">
            <a:extLst>
              <a:ext uri="{FF2B5EF4-FFF2-40B4-BE49-F238E27FC236}">
                <a16:creationId xmlns:a16="http://schemas.microsoft.com/office/drawing/2014/main" id="{1AA1F198-BD1F-830E-83C0-000734C4113D}"/>
              </a:ext>
            </a:extLst>
          </p:cNvPr>
          <p:cNvSpPr/>
          <p:nvPr/>
        </p:nvSpPr>
        <p:spPr>
          <a:xfrm>
            <a:off x="194725" y="490538"/>
            <a:ext cx="1233900" cy="281700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/>
          </a:p>
        </p:txBody>
      </p:sp>
      <p:sp>
        <p:nvSpPr>
          <p:cNvPr id="275" name="Google Shape;275;g2b9683e7e83_5_9">
            <a:extLst>
              <a:ext uri="{FF2B5EF4-FFF2-40B4-BE49-F238E27FC236}">
                <a16:creationId xmlns:a16="http://schemas.microsoft.com/office/drawing/2014/main" id="{457A4F73-B3A8-371F-9115-B3DC95DE7B59}"/>
              </a:ext>
            </a:extLst>
          </p:cNvPr>
          <p:cNvSpPr txBox="1"/>
          <p:nvPr/>
        </p:nvSpPr>
        <p:spPr>
          <a:xfrm>
            <a:off x="364895" y="900325"/>
            <a:ext cx="12339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대시</a:t>
            </a: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보드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EDF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ko-KR" altLang="en-US" sz="8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개별 뇌파 분석</a:t>
            </a:r>
            <a:endParaRPr lang="en-US" sz="800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Norm DB comparison</a:t>
            </a:r>
            <a:endParaRPr sz="800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분석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뇌신경 조절술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마이</a:t>
            </a: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페이지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표시기재사항</a:t>
            </a:r>
            <a:endParaRPr sz="800" b="1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1" name="Google Shape;291;g2b9683e7e83_5_9">
            <a:extLst>
              <a:ext uri="{FF2B5EF4-FFF2-40B4-BE49-F238E27FC236}">
                <a16:creationId xmlns:a16="http://schemas.microsoft.com/office/drawing/2014/main" id="{E1F3B512-0AF3-A061-3B37-8FAAF8EBF5BF}"/>
              </a:ext>
            </a:extLst>
          </p:cNvPr>
          <p:cNvSpPr txBox="1"/>
          <p:nvPr/>
        </p:nvSpPr>
        <p:spPr>
          <a:xfrm>
            <a:off x="1707129" y="865979"/>
            <a:ext cx="725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분석 결과지</a:t>
            </a:r>
            <a:endParaRPr sz="12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8D8F3-08D7-8686-7D52-1B13B1C3E6E9}"/>
              </a:ext>
            </a:extLst>
          </p:cNvPr>
          <p:cNvSpPr txBox="1"/>
          <p:nvPr/>
        </p:nvSpPr>
        <p:spPr>
          <a:xfrm>
            <a:off x="1953663" y="2004781"/>
            <a:ext cx="65238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676A6C"/>
                </a:solidFill>
                <a:effectLst/>
                <a:latin typeface="Noto Sans KR"/>
              </a:rPr>
              <a:t>EEG </a:t>
            </a:r>
            <a:r>
              <a:rPr lang="ko-KR" altLang="en-US" b="1" i="0" dirty="0">
                <a:solidFill>
                  <a:srgbClr val="676A6C"/>
                </a:solidFill>
                <a:effectLst/>
                <a:latin typeface="Noto Sans KR"/>
              </a:rPr>
              <a:t>개별 분석 결과지 </a:t>
            </a:r>
            <a:r>
              <a:rPr lang="en-US" altLang="ko-KR" b="1" i="0" dirty="0">
                <a:solidFill>
                  <a:srgbClr val="676A6C"/>
                </a:solidFill>
                <a:effectLst/>
                <a:latin typeface="Noto Sans KR"/>
              </a:rPr>
              <a:t>/ EEG NormDB </a:t>
            </a:r>
            <a:r>
              <a:rPr lang="ko-KR" altLang="en-US" b="1" i="0" dirty="0">
                <a:solidFill>
                  <a:srgbClr val="676A6C"/>
                </a:solidFill>
                <a:effectLst/>
                <a:latin typeface="Noto Sans KR"/>
              </a:rPr>
              <a:t>비교 분석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8AC4DE-52D4-89C8-2D91-A5488BE79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749" y="2419448"/>
            <a:ext cx="7251300" cy="366793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16736CF-2377-FADD-FF4F-25BF442E0F9D}"/>
              </a:ext>
            </a:extLst>
          </p:cNvPr>
          <p:cNvSpPr/>
          <p:nvPr/>
        </p:nvSpPr>
        <p:spPr>
          <a:xfrm>
            <a:off x="1759876" y="5514974"/>
            <a:ext cx="4706018" cy="1518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Google Shape;535;g2b9536dfd97_0_19">
            <a:extLst>
              <a:ext uri="{FF2B5EF4-FFF2-40B4-BE49-F238E27FC236}">
                <a16:creationId xmlns:a16="http://schemas.microsoft.com/office/drawing/2014/main" id="{716A1974-A556-880A-288D-08C389660C0A}"/>
              </a:ext>
            </a:extLst>
          </p:cNvPr>
          <p:cNvSpPr/>
          <p:nvPr/>
        </p:nvSpPr>
        <p:spPr>
          <a:xfrm>
            <a:off x="6096000" y="5458349"/>
            <a:ext cx="208500" cy="208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sz="8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9895D-C0C1-09F3-5AD0-02095D233B93}"/>
              </a:ext>
            </a:extLst>
          </p:cNvPr>
          <p:cNvSpPr txBox="1"/>
          <p:nvPr/>
        </p:nvSpPr>
        <p:spPr>
          <a:xfrm>
            <a:off x="1812577" y="5458349"/>
            <a:ext cx="65238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T5, T6 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채널이 신호 품질 개선을 위하여 복원되었습니다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4947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/>
        </p:nvSpPr>
        <p:spPr>
          <a:xfrm>
            <a:off x="1138719" y="2859996"/>
            <a:ext cx="943842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ko-KR" altLang="en-US" sz="2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용어 설명</a:t>
            </a:r>
            <a:br>
              <a:rPr lang="ko-KR" altLang="en-US" sz="1200" dirty="0">
                <a:latin typeface="+mn-ea"/>
                <a:ea typeface="+mn-ea"/>
              </a:rPr>
            </a:br>
            <a:endParaRPr lang="en-US" altLang="ko-KR" sz="1200" b="1" i="0" u="none" strike="noStrike" cap="none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854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C35929-17E4-D5E3-3057-21BC4598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773"/>
            <a:ext cx="5020574" cy="2480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00D49-C7B2-630D-CC2B-6809475353A9}"/>
              </a:ext>
            </a:extLst>
          </p:cNvPr>
          <p:cNvSpPr txBox="1"/>
          <p:nvPr/>
        </p:nvSpPr>
        <p:spPr>
          <a:xfrm>
            <a:off x="0" y="115016"/>
            <a:ext cx="4718649" cy="773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b="1" dirty="0">
                <a:latin typeface="+mn-ea"/>
                <a:ea typeface="+mn-ea"/>
              </a:rPr>
              <a:t>※ </a:t>
            </a:r>
            <a:r>
              <a:rPr lang="ko-KR" altLang="en-US" b="1" dirty="0">
                <a:latin typeface="+mn-ea"/>
                <a:ea typeface="+mn-ea"/>
              </a:rPr>
              <a:t>용어 설명</a:t>
            </a:r>
            <a:br>
              <a:rPr lang="en-US" altLang="ko-KR" sz="1100" dirty="0">
                <a:latin typeface="+mn-ea"/>
                <a:ea typeface="+mn-ea"/>
              </a:rPr>
            </a:b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1100" dirty="0">
                <a:latin typeface="+mn-ea"/>
                <a:ea typeface="+mn-ea"/>
              </a:rPr>
              <a:t>EEG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1100" dirty="0">
                <a:latin typeface="+mn-ea"/>
                <a:ea typeface="+mn-ea"/>
              </a:rPr>
              <a:t>- Individual analysis : </a:t>
            </a:r>
            <a:r>
              <a:rPr lang="ko-KR" altLang="en-US" sz="1100" dirty="0">
                <a:latin typeface="+mn-ea"/>
                <a:ea typeface="+mn-ea"/>
              </a:rPr>
              <a:t>개별 분석 </a:t>
            </a: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1100" dirty="0">
                <a:latin typeface="+mn-ea"/>
                <a:ea typeface="+mn-ea"/>
              </a:rPr>
              <a:t>  </a:t>
            </a:r>
            <a:r>
              <a:rPr lang="ko-KR" altLang="en-US" sz="1100" dirty="0">
                <a:latin typeface="+mn-ea"/>
                <a:ea typeface="+mn-ea"/>
              </a:rPr>
              <a:t>위치 </a:t>
            </a:r>
            <a:r>
              <a:rPr lang="en-US" altLang="ko-KR" sz="1100" dirty="0">
                <a:latin typeface="+mn-ea"/>
                <a:ea typeface="+mn-ea"/>
              </a:rPr>
              <a:t>: Web3.0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–</a:t>
            </a:r>
            <a:r>
              <a:rPr lang="ko-KR" altLang="en-US" sz="1100" dirty="0">
                <a:latin typeface="+mn-ea"/>
                <a:ea typeface="+mn-ea"/>
              </a:rPr>
              <a:t> 뇌파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개별 뇌파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결과 조회</a:t>
            </a: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1100" dirty="0">
                <a:latin typeface="+mn-ea"/>
                <a:ea typeface="+mn-ea"/>
              </a:rPr>
              <a:t>- Norm DB Comparison : </a:t>
            </a:r>
            <a:r>
              <a:rPr lang="ko-KR" altLang="en-US" sz="1100" dirty="0">
                <a:latin typeface="+mn-ea"/>
                <a:ea typeface="+mn-ea"/>
              </a:rPr>
              <a:t>정상인 뇌파 데이터 비교 </a:t>
            </a: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1100" dirty="0">
                <a:latin typeface="+mn-ea"/>
                <a:ea typeface="+mn-ea"/>
              </a:rPr>
              <a:t>  </a:t>
            </a:r>
            <a:r>
              <a:rPr lang="ko-KR" altLang="en-US" sz="1100" dirty="0">
                <a:latin typeface="+mn-ea"/>
                <a:ea typeface="+mn-ea"/>
              </a:rPr>
              <a:t>위치 </a:t>
            </a:r>
            <a:r>
              <a:rPr lang="en-US" altLang="ko-KR" sz="1100" dirty="0">
                <a:latin typeface="+mn-ea"/>
                <a:ea typeface="+mn-ea"/>
              </a:rPr>
              <a:t>: Web3.0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– </a:t>
            </a:r>
            <a:r>
              <a:rPr lang="ko-KR" altLang="en-US" sz="1100" dirty="0">
                <a:latin typeface="+mn-ea"/>
                <a:ea typeface="+mn-ea"/>
              </a:rPr>
              <a:t>뇌파 분석 </a:t>
            </a:r>
            <a:r>
              <a:rPr lang="en-US" altLang="ko-KR" sz="1100" dirty="0">
                <a:latin typeface="+mn-ea"/>
                <a:ea typeface="+mn-ea"/>
              </a:rPr>
              <a:t>&gt; EEG Norm DB </a:t>
            </a:r>
            <a:r>
              <a:rPr lang="ko-KR" altLang="en-US" sz="1100" dirty="0">
                <a:latin typeface="+mn-ea"/>
                <a:ea typeface="+mn-ea"/>
              </a:rPr>
              <a:t>비교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결과 조회</a:t>
            </a: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1100" dirty="0">
              <a:latin typeface="+mn-ea"/>
              <a:ea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1415142-BCE0-BBFB-D55F-F9C7F117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2" y="4661867"/>
            <a:ext cx="4787660" cy="1968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2AC0E4-AED1-695E-EEEB-B1B5694FCCC5}"/>
              </a:ext>
            </a:extLst>
          </p:cNvPr>
          <p:cNvSpPr txBox="1"/>
          <p:nvPr/>
        </p:nvSpPr>
        <p:spPr>
          <a:xfrm>
            <a:off x="6365092" y="689116"/>
            <a:ext cx="60974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- Report generation : </a:t>
            </a:r>
            <a:r>
              <a:rPr lang="ko-KR" altLang="en-US" sz="1100" dirty="0">
                <a:latin typeface="+mj-ea"/>
                <a:ea typeface="+mj-ea"/>
              </a:rPr>
              <a:t>뇌파 요약지 </a:t>
            </a:r>
            <a:r>
              <a:rPr lang="en-US" altLang="ko-KR" sz="1100" dirty="0">
                <a:latin typeface="+mj-ea"/>
                <a:ea typeface="+mj-ea"/>
              </a:rPr>
              <a:t>(Basic)</a:t>
            </a:r>
            <a:endParaRPr lang="ko-KR" altLang="en-US" sz="1100" dirty="0">
              <a:latin typeface="+mj-ea"/>
              <a:ea typeface="+mj-ea"/>
            </a:endParaRPr>
          </a:p>
          <a:p>
            <a:endParaRPr lang="ko-KR" altLang="en-US" sz="1100" dirty="0">
              <a:latin typeface="+mj-ea"/>
              <a:ea typeface="+mj-ea"/>
            </a:endParaRPr>
          </a:p>
          <a:p>
            <a:endParaRPr lang="ko-KR" altLang="en-US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41AA27A-B464-128F-D7B9-73218679F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473" y="1129323"/>
            <a:ext cx="4542692" cy="47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/>
        </p:nvSpPr>
        <p:spPr>
          <a:xfrm>
            <a:off x="1138720" y="2859996"/>
            <a:ext cx="90625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sz="2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Report Selection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sz="220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</a:t>
            </a:r>
            <a:r>
              <a:rPr lang="en-US" sz="220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220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- WEB, APP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52AC0E4-AED1-695E-EEEB-B1B5694FCCC5}"/>
              </a:ext>
            </a:extLst>
          </p:cNvPr>
          <p:cNvSpPr txBox="1"/>
          <p:nvPr/>
        </p:nvSpPr>
        <p:spPr>
          <a:xfrm>
            <a:off x="0" y="9525"/>
            <a:ext cx="6097464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- Report generation : </a:t>
            </a:r>
            <a:r>
              <a:rPr lang="ko-KR" altLang="en-US" sz="1100" dirty="0">
                <a:latin typeface="+mj-ea"/>
                <a:ea typeface="+mj-ea"/>
              </a:rPr>
              <a:t>뇌파 요약지 </a:t>
            </a:r>
            <a:r>
              <a:rPr lang="en-US" altLang="ko-KR" sz="1100" dirty="0">
                <a:latin typeface="+mj-ea"/>
                <a:ea typeface="+mj-ea"/>
              </a:rPr>
              <a:t>(Advanced)</a:t>
            </a:r>
            <a:endParaRPr lang="ko-KR" altLang="en-US" sz="1100" dirty="0">
              <a:latin typeface="+mj-ea"/>
              <a:ea typeface="+mj-ea"/>
            </a:endParaRPr>
          </a:p>
          <a:p>
            <a:r>
              <a:rPr lang="ko-KR" altLang="en-US" sz="1100" dirty="0">
                <a:latin typeface="+mj-ea"/>
                <a:ea typeface="+mj-ea"/>
              </a:rPr>
              <a:t> </a:t>
            </a:r>
          </a:p>
          <a:p>
            <a:endParaRPr lang="ko-KR" altLang="en-US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254D3-AF9E-1C48-26C5-E0FA22C115D1}"/>
              </a:ext>
            </a:extLst>
          </p:cNvPr>
          <p:cNvSpPr txBox="1"/>
          <p:nvPr/>
        </p:nvSpPr>
        <p:spPr>
          <a:xfrm>
            <a:off x="6096000" y="9525"/>
            <a:ext cx="609746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- MCI prediction : </a:t>
            </a:r>
            <a:r>
              <a:rPr lang="ko-KR" altLang="en-US" sz="1100" dirty="0">
                <a:latin typeface="+mj-ea"/>
                <a:ea typeface="+mj-ea"/>
              </a:rPr>
              <a:t>경도인지장애 리포트</a:t>
            </a: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D07A08-CA3E-873C-D01B-239AAD44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0" y="499858"/>
            <a:ext cx="4365286" cy="41147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D5B4F61-CA86-E1B0-34D6-766E2648A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0" y="4611064"/>
            <a:ext cx="4015442" cy="112976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AB5CBC-2488-BA8A-5F34-0B13DCA0C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59" y="5226103"/>
            <a:ext cx="3954133" cy="102431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804CB40-9504-4B74-A4A5-292426C93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59" y="5738263"/>
            <a:ext cx="4015442" cy="92984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5EB5876-3CBD-770E-6F99-047ED8FA4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111" y="386670"/>
            <a:ext cx="4015441" cy="59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C9254D3-AF9E-1C48-26C5-E0FA22C115D1}"/>
              </a:ext>
            </a:extLst>
          </p:cNvPr>
          <p:cNvSpPr txBox="1"/>
          <p:nvPr/>
        </p:nvSpPr>
        <p:spPr>
          <a:xfrm>
            <a:off x="5801087" y="51369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- Report generation : HRV </a:t>
            </a:r>
            <a:r>
              <a:rPr lang="ko-KR" altLang="en-US" sz="1100" dirty="0">
                <a:latin typeface="+mj-ea"/>
                <a:ea typeface="+mj-ea"/>
              </a:rPr>
              <a:t>요약지</a:t>
            </a:r>
            <a:r>
              <a:rPr lang="en-US" altLang="ko-KR" sz="1100" dirty="0">
                <a:latin typeface="+mj-ea"/>
                <a:ea typeface="+mj-ea"/>
              </a:rPr>
              <a:t>(Basic)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4D28A-32CD-7D88-2B3F-025DF3D79F0A}"/>
              </a:ext>
            </a:extLst>
          </p:cNvPr>
          <p:cNvSpPr txBox="1"/>
          <p:nvPr/>
        </p:nvSpPr>
        <p:spPr>
          <a:xfrm>
            <a:off x="0" y="0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HRV </a:t>
            </a:r>
          </a:p>
          <a:p>
            <a:r>
              <a:rPr lang="en-US" altLang="ko-KR" sz="1100" dirty="0">
                <a:latin typeface="+mj-ea"/>
                <a:ea typeface="+mj-ea"/>
              </a:rPr>
              <a:t>- Individual analysis : HRV </a:t>
            </a:r>
            <a:r>
              <a:rPr lang="ko-KR" altLang="en-US" sz="1100" dirty="0">
                <a:latin typeface="+mj-ea"/>
                <a:ea typeface="+mj-ea"/>
              </a:rPr>
              <a:t>개별 분석</a:t>
            </a:r>
          </a:p>
          <a:p>
            <a:r>
              <a:rPr lang="en-US" altLang="ko-KR" sz="1100" dirty="0">
                <a:latin typeface="+mn-ea"/>
                <a:ea typeface="+mn-ea"/>
              </a:rPr>
              <a:t>  </a:t>
            </a:r>
            <a:r>
              <a:rPr lang="ko-KR" altLang="en-US" sz="1100" dirty="0">
                <a:latin typeface="+mn-ea"/>
                <a:ea typeface="+mn-ea"/>
              </a:rPr>
              <a:t>위치 </a:t>
            </a:r>
            <a:r>
              <a:rPr lang="en-US" altLang="ko-KR" sz="1100" dirty="0">
                <a:latin typeface="+mn-ea"/>
                <a:ea typeface="+mn-ea"/>
              </a:rPr>
              <a:t>: Web3.0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–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HRV</a:t>
            </a:r>
            <a:r>
              <a:rPr lang="ko-KR" altLang="en-US" sz="1100" dirty="0">
                <a:latin typeface="+mn-ea"/>
                <a:ea typeface="+mn-ea"/>
              </a:rPr>
              <a:t>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개별 </a:t>
            </a:r>
            <a:r>
              <a:rPr lang="en-US" altLang="ko-KR" sz="1100" dirty="0">
                <a:latin typeface="+mn-ea"/>
                <a:ea typeface="+mn-ea"/>
              </a:rPr>
              <a:t>HRV</a:t>
            </a:r>
            <a:r>
              <a:rPr lang="ko-KR" altLang="en-US" sz="1100" dirty="0">
                <a:latin typeface="+mn-ea"/>
                <a:ea typeface="+mn-ea"/>
              </a:rPr>
              <a:t>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결과 조회</a:t>
            </a:r>
            <a:endParaRPr lang="en-US" altLang="ko-KR" sz="11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BBDBD0-4A14-C560-4885-BBAF2C8F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" y="745604"/>
            <a:ext cx="4999893" cy="256380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B0978B-EE41-8625-16EE-C8FFB88B3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87" y="364348"/>
            <a:ext cx="3813667" cy="57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7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3B0978B-EE41-8625-16EE-C8FFB88B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9" y="842055"/>
            <a:ext cx="3314022" cy="49851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1EC067-7C13-3333-BE83-8DC2AC9994F3}"/>
              </a:ext>
            </a:extLst>
          </p:cNvPr>
          <p:cNvSpPr txBox="1"/>
          <p:nvPr/>
        </p:nvSpPr>
        <p:spPr>
          <a:xfrm>
            <a:off x="161168" y="31818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- Report generation : HRV </a:t>
            </a:r>
            <a:r>
              <a:rPr lang="ko-KR" altLang="en-US" sz="1100" dirty="0">
                <a:latin typeface="+mj-ea"/>
                <a:ea typeface="+mj-ea"/>
              </a:rPr>
              <a:t>요약지</a:t>
            </a:r>
            <a:r>
              <a:rPr lang="en-US" altLang="ko-KR" sz="1100" dirty="0">
                <a:latin typeface="+mj-ea"/>
                <a:ea typeface="+mj-ea"/>
              </a:rPr>
              <a:t>(Advanced)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842B424-6B4C-E61A-338C-AF0136A6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372" y="842055"/>
            <a:ext cx="3202964" cy="4920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29A82-A752-A09A-0F4B-0EC20A4DF6A6}"/>
              </a:ext>
            </a:extLst>
          </p:cNvPr>
          <p:cNvSpPr txBox="1"/>
          <p:nvPr/>
        </p:nvSpPr>
        <p:spPr>
          <a:xfrm>
            <a:off x="7152518" y="318180"/>
            <a:ext cx="50394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100" dirty="0">
                <a:latin typeface="+mj-ea"/>
                <a:ea typeface="+mj-ea"/>
              </a:rPr>
              <a:t>3D Rendering</a:t>
            </a:r>
          </a:p>
          <a:p>
            <a:r>
              <a:rPr lang="en-US" altLang="ko-KR" sz="1100" dirty="0">
                <a:latin typeface="+mn-ea"/>
                <a:ea typeface="+mn-ea"/>
              </a:rPr>
              <a:t>    </a:t>
            </a:r>
            <a:r>
              <a:rPr lang="ko-KR" altLang="en-US" sz="1100" dirty="0">
                <a:latin typeface="+mn-ea"/>
                <a:ea typeface="+mn-ea"/>
              </a:rPr>
              <a:t>위치 </a:t>
            </a:r>
            <a:r>
              <a:rPr lang="en-US" altLang="ko-KR" sz="1100" dirty="0">
                <a:latin typeface="+mn-ea"/>
                <a:ea typeface="+mn-ea"/>
              </a:rPr>
              <a:t>: Web3.0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–</a:t>
            </a:r>
            <a:r>
              <a:rPr lang="ko-KR" altLang="en-US" sz="1100" dirty="0">
                <a:latin typeface="+mn-ea"/>
                <a:ea typeface="+mn-ea"/>
              </a:rPr>
              <a:t> 뇌파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개별 뇌파 분석 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결과 조회</a:t>
            </a:r>
            <a:endParaRPr lang="en-US" altLang="ko-KR" sz="1100" dirty="0">
              <a:latin typeface="+mn-ea"/>
              <a:ea typeface="+mn-ea"/>
            </a:endParaRPr>
          </a:p>
          <a:p>
            <a:r>
              <a:rPr lang="en-US" altLang="ko-KR" sz="1100" dirty="0">
                <a:latin typeface="+mn-ea"/>
                <a:ea typeface="+mn-ea"/>
              </a:rPr>
              <a:t>            Web3.0</a:t>
            </a:r>
            <a:r>
              <a:rPr lang="ko-KR" altLang="en-US" sz="1100" dirty="0">
                <a:latin typeface="+mn-ea"/>
                <a:ea typeface="+mn-ea"/>
              </a:rPr>
              <a:t> </a:t>
            </a:r>
            <a:r>
              <a:rPr lang="en-US" altLang="ko-KR" sz="1100" dirty="0">
                <a:latin typeface="+mn-ea"/>
                <a:ea typeface="+mn-ea"/>
              </a:rPr>
              <a:t>–</a:t>
            </a:r>
            <a:r>
              <a:rPr lang="ko-KR" altLang="en-US" sz="1100" dirty="0">
                <a:latin typeface="+mn-ea"/>
                <a:ea typeface="+mn-ea"/>
              </a:rPr>
              <a:t> 뇌파 분석 </a:t>
            </a:r>
            <a:r>
              <a:rPr lang="en-US" altLang="ko-KR" sz="1100" dirty="0">
                <a:latin typeface="+mn-ea"/>
                <a:ea typeface="+mn-ea"/>
              </a:rPr>
              <a:t>&gt; EEG Norm DB </a:t>
            </a:r>
            <a:r>
              <a:rPr lang="ko-KR" altLang="en-US" sz="1100" dirty="0">
                <a:latin typeface="+mn-ea"/>
                <a:ea typeface="+mn-ea"/>
              </a:rPr>
              <a:t>비교 분석</a:t>
            </a:r>
            <a:r>
              <a:rPr lang="en-US" altLang="ko-KR" sz="1100" dirty="0">
                <a:latin typeface="+mn-ea"/>
                <a:ea typeface="+mn-ea"/>
              </a:rPr>
              <a:t>&gt; </a:t>
            </a:r>
            <a:r>
              <a:rPr lang="ko-KR" altLang="en-US" sz="1100" dirty="0">
                <a:latin typeface="+mn-ea"/>
                <a:ea typeface="+mn-ea"/>
              </a:rPr>
              <a:t>결과 조회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C07FDF-2579-60B1-10DF-53B5C6FA1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28" y="1571625"/>
            <a:ext cx="4409698" cy="26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"/>
          <p:cNvSpPr/>
          <p:nvPr/>
        </p:nvSpPr>
        <p:spPr>
          <a:xfrm>
            <a:off x="1428750" y="490539"/>
            <a:ext cx="7572374" cy="281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2" name="Google Shape;462;p17"/>
          <p:cNvSpPr txBox="1"/>
          <p:nvPr/>
        </p:nvSpPr>
        <p:spPr>
          <a:xfrm>
            <a:off x="7629086" y="524975"/>
            <a:ext cx="869448" cy="2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700"/>
              <a:buFont typeface="Malgun Gothic"/>
              <a:buNone/>
            </a:pPr>
            <a:r>
              <a:rPr lang="en-US" sz="700" b="1" i="0" u="none" strike="noStrike" cap="none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17"/>
          <p:cNvGrpSpPr/>
          <p:nvPr/>
        </p:nvGrpSpPr>
        <p:grpSpPr>
          <a:xfrm>
            <a:off x="8676284" y="522652"/>
            <a:ext cx="230602" cy="230602"/>
            <a:chOff x="8676284" y="522652"/>
            <a:chExt cx="230602" cy="230602"/>
          </a:xfrm>
        </p:grpSpPr>
        <p:sp>
          <p:nvSpPr>
            <p:cNvPr id="464" name="Google Shape;464;p17"/>
            <p:cNvSpPr/>
            <p:nvPr/>
          </p:nvSpPr>
          <p:spPr>
            <a:xfrm>
              <a:off x="8676284" y="522652"/>
              <a:ext cx="230602" cy="230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algun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65" name="Google Shape;46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0726" y="549755"/>
              <a:ext cx="184900" cy="18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6" name="Google Shape;4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2"/>
            <a:ext cx="256233" cy="2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7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altLang="ko-KR" dirty="0"/>
              <a:t>End of document</a:t>
            </a:r>
            <a:endParaRPr lang="ko-KR" altLang="en-US" dirty="0"/>
          </a:p>
        </p:txBody>
      </p:sp>
      <p:sp>
        <p:nvSpPr>
          <p:cNvPr id="468" name="Google Shape;468;p17"/>
          <p:cNvSpPr txBox="1">
            <a:spLocks noGrp="1"/>
          </p:cNvSpPr>
          <p:nvPr>
            <p:ph type="body" idx="4294967295"/>
          </p:nvPr>
        </p:nvSpPr>
        <p:spPr>
          <a:xfrm>
            <a:off x="9209745" y="296558"/>
            <a:ext cx="2982251" cy="656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457200" lvl="0" indent="-22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dirty="0"/>
              <a:t> </a:t>
            </a:r>
            <a:endParaRPr sz="1200" dirty="0"/>
          </a:p>
        </p:txBody>
      </p:sp>
      <p:sp>
        <p:nvSpPr>
          <p:cNvPr id="469" name="Google Shape;469;p17"/>
          <p:cNvSpPr/>
          <p:nvPr/>
        </p:nvSpPr>
        <p:spPr>
          <a:xfrm>
            <a:off x="-847721" y="-129972"/>
            <a:ext cx="1647821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7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194721" y="490539"/>
            <a:ext cx="1234028" cy="6157907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194721" y="490539"/>
            <a:ext cx="1234028" cy="281717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7"/>
          <p:cNvSpPr txBox="1"/>
          <p:nvPr/>
        </p:nvSpPr>
        <p:spPr>
          <a:xfrm>
            <a:off x="3900098" y="3331058"/>
            <a:ext cx="2978539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92A1"/>
              </a:buClr>
              <a:buSzPts val="2600"/>
              <a:buFont typeface="Malgun Gothic"/>
              <a:buNone/>
            </a:pPr>
            <a:r>
              <a:rPr lang="en-US" sz="2600" b="1" i="0" u="none" strike="noStrike" cap="none" dirty="0">
                <a:solidFill>
                  <a:srgbClr val="6992A1"/>
                </a:solidFill>
                <a:latin typeface="Malgun Gothic"/>
                <a:ea typeface="Malgun Gothic"/>
                <a:cs typeface="Malgun Gothic"/>
                <a:sym typeface="Malgun Gothic"/>
              </a:rPr>
              <a:t>End of document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" descr="텍스트, 스크린샷, 소프트웨어, 운영 체제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031" y="1571068"/>
            <a:ext cx="7251301" cy="435186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dirty="0" err="1"/>
              <a:t>설정</a:t>
            </a:r>
            <a:endParaRPr dirty="0"/>
          </a:p>
        </p:txBody>
      </p:sp>
      <p:sp>
        <p:nvSpPr>
          <p:cNvPr id="289" name="Google Shape;289;p6"/>
          <p:cNvSpPr txBox="1">
            <a:spLocks noGrp="1"/>
          </p:cNvSpPr>
          <p:nvPr>
            <p:ph type="body" idx="4294967295"/>
          </p:nvPr>
        </p:nvSpPr>
        <p:spPr>
          <a:xfrm>
            <a:off x="9228225" y="296549"/>
            <a:ext cx="2963698" cy="656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</a:rPr>
              <a:t>1. </a:t>
            </a:r>
            <a:r>
              <a:rPr lang="ko-KR" altLang="en-US" sz="900" dirty="0">
                <a:latin typeface="+mn-ea"/>
                <a:ea typeface="+mn-ea"/>
                <a:cs typeface="Arial"/>
                <a:sym typeface="Arial"/>
              </a:rPr>
              <a:t> 설정 </a:t>
            </a:r>
            <a:r>
              <a:rPr lang="en-US" altLang="ko-KR" sz="900" dirty="0">
                <a:latin typeface="+mn-ea"/>
                <a:ea typeface="+mn-ea"/>
                <a:cs typeface="Arial"/>
                <a:sym typeface="Arial"/>
              </a:rPr>
              <a:t>&gt; isyncWave</a:t>
            </a:r>
            <a:r>
              <a:rPr lang="ko-KR" altLang="en-US" sz="900" dirty="0">
                <a:latin typeface="+mn-ea"/>
                <a:ea typeface="+mn-ea"/>
                <a:cs typeface="Arial"/>
                <a:sym typeface="Arial"/>
              </a:rPr>
              <a:t> 설정에 신규 탭을 추가하여 구성했습니다</a:t>
            </a:r>
            <a:r>
              <a:rPr lang="en-US" altLang="ko-KR" sz="900" dirty="0">
                <a:latin typeface="+mn-ea"/>
                <a:ea typeface="+mn-ea"/>
                <a:cs typeface="Arial"/>
                <a:sym typeface="Arial"/>
              </a:rPr>
              <a:t>.</a:t>
            </a:r>
            <a:endParaRPr lang="ko-KR" altLang="en-US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sz="900" dirty="0">
                <a:latin typeface="+mn-ea"/>
                <a:ea typeface="+mn-ea"/>
              </a:rPr>
              <a:t> -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자주 분석할 항목을 미리 저장해놓습니다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9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</a:rPr>
              <a:t>2. 5</a:t>
            </a:r>
            <a:r>
              <a:rPr lang="ko-KR" altLang="en-US" sz="900" dirty="0">
                <a:latin typeface="+mn-ea"/>
                <a:ea typeface="+mn-ea"/>
              </a:rPr>
              <a:t>개까지 </a:t>
            </a:r>
            <a:r>
              <a:rPr lang="ko-KR" altLang="en-US" sz="900" dirty="0" err="1">
                <a:latin typeface="+mn-ea"/>
                <a:ea typeface="+mn-ea"/>
              </a:rPr>
              <a:t>프리셋을</a:t>
            </a:r>
            <a:r>
              <a:rPr lang="ko-KR" altLang="en-US" sz="900" dirty="0">
                <a:latin typeface="+mn-ea"/>
                <a:ea typeface="+mn-ea"/>
              </a:rPr>
              <a:t> 추가 가능합니다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1000" dirty="0">
              <a:latin typeface="+mn-ea"/>
              <a:ea typeface="+mn-ea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</a:rPr>
              <a:t>  - “+ Preset </a:t>
            </a:r>
            <a:r>
              <a:rPr lang="en-US" sz="900" dirty="0" err="1">
                <a:latin typeface="+mn-ea"/>
                <a:ea typeface="+mn-ea"/>
              </a:rPr>
              <a:t>추가</a:t>
            </a:r>
            <a:r>
              <a:rPr lang="en-US" sz="900" dirty="0">
                <a:latin typeface="+mn-ea"/>
                <a:ea typeface="+mn-ea"/>
              </a:rPr>
              <a:t>” </a:t>
            </a:r>
            <a:r>
              <a:rPr lang="en-US" sz="900" dirty="0" err="1">
                <a:latin typeface="+mn-ea"/>
                <a:ea typeface="+mn-ea"/>
              </a:rPr>
              <a:t>버튼을</a:t>
            </a:r>
            <a:r>
              <a:rPr lang="en-US" sz="900" dirty="0">
                <a:latin typeface="+mn-ea"/>
                <a:ea typeface="+mn-ea"/>
              </a:rPr>
              <a:t> </a:t>
            </a:r>
            <a:r>
              <a:rPr lang="en-US" sz="900" dirty="0" err="1">
                <a:latin typeface="+mn-ea"/>
                <a:ea typeface="+mn-ea"/>
              </a:rPr>
              <a:t>클릭</a:t>
            </a:r>
            <a:r>
              <a:rPr lang="en-US" sz="900" dirty="0">
                <a:latin typeface="+mn-ea"/>
                <a:ea typeface="+mn-ea"/>
              </a:rPr>
              <a:t> 시 </a:t>
            </a:r>
            <a:r>
              <a:rPr lang="en-US" sz="900" dirty="0" err="1">
                <a:latin typeface="+mn-ea"/>
                <a:ea typeface="+mn-ea"/>
              </a:rPr>
              <a:t>생성됩니다</a:t>
            </a:r>
            <a:r>
              <a:rPr lang="en-US" sz="900" dirty="0">
                <a:latin typeface="+mn-ea"/>
                <a:ea typeface="+mn-ea"/>
              </a:rPr>
              <a:t>.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1720909" y="519726"/>
            <a:ext cx="2601705" cy="24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&gt; isyncWave </a:t>
            </a: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Preset 관리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211484" y="1882383"/>
            <a:ext cx="1220501" cy="265596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0" y="-246220"/>
            <a:ext cx="184727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dirty="0"/>
          </a:p>
        </p:txBody>
      </p:sp>
      <p:sp>
        <p:nvSpPr>
          <p:cNvPr id="294" name="Google Shape;294;p6"/>
          <p:cNvSpPr/>
          <p:nvPr/>
        </p:nvSpPr>
        <p:spPr>
          <a:xfrm>
            <a:off x="5416628" y="2571840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6566872" y="2571794"/>
            <a:ext cx="208547" cy="2085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dirty="0"/>
          </a:p>
        </p:txBody>
      </p:sp>
      <p:sp>
        <p:nvSpPr>
          <p:cNvPr id="296" name="Google Shape;296;p6"/>
          <p:cNvSpPr txBox="1"/>
          <p:nvPr/>
        </p:nvSpPr>
        <p:spPr>
          <a:xfrm>
            <a:off x="1649092" y="886739"/>
            <a:ext cx="7251301" cy="27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4366159" y="2881740"/>
            <a:ext cx="1607131" cy="2288137"/>
          </a:xfrm>
          <a:prstGeom prst="rect">
            <a:avLst/>
          </a:prstGeom>
          <a:noFill/>
          <a:ln w="25400" cap="flat" cmpd="sng">
            <a:solidFill>
              <a:srgbClr val="223F5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98" cy="29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설정</a:t>
            </a:r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body" idx="4294967295"/>
          </p:nvPr>
        </p:nvSpPr>
        <p:spPr>
          <a:xfrm>
            <a:off x="9228225" y="296549"/>
            <a:ext cx="2963698" cy="656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1. </a:t>
            </a:r>
            <a:r>
              <a:rPr lang="ko-KR" altLang="en-US" sz="900" dirty="0">
                <a:latin typeface="+mn-ea"/>
                <a:ea typeface="+mn-ea"/>
              </a:rPr>
              <a:t>분석 항목을 펼친 화면입니다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2.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체크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박스로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구성된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상위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항목을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클릭해야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하위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항목들이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보입니다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. </a:t>
            </a:r>
            <a:endParaRPr sz="9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-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체크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박스로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구성된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상위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항목을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ko-KR" altLang="en-US" sz="900" dirty="0">
                <a:latin typeface="+mn-ea"/>
                <a:ea typeface="+mn-ea"/>
              </a:rPr>
              <a:t>선택 취소 하면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하위</a:t>
            </a: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latin typeface="+mn-ea"/>
                <a:ea typeface="+mn-ea"/>
                <a:cs typeface="Malgun Gothic"/>
                <a:sym typeface="Malgun Gothic"/>
              </a:rPr>
              <a:t>항목들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이 가려집니다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  <a:endParaRPr lang="en-US" sz="900" dirty="0">
              <a:solidFill>
                <a:srgbClr val="FF0000"/>
              </a:solidFill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+mn-ea"/>
                <a:ea typeface="+mn-ea"/>
                <a:cs typeface="Malgun Gothic"/>
                <a:sym typeface="Malgun Gothic"/>
              </a:rPr>
              <a:t>3..</a:t>
            </a:r>
            <a:r>
              <a:rPr lang="ko-KR" altLang="en-US" sz="900" dirty="0">
                <a:latin typeface="+mn-ea"/>
                <a:ea typeface="+mn-ea"/>
              </a:rPr>
              <a:t> 선택 된 </a:t>
            </a:r>
            <a:r>
              <a:rPr lang="ko-KR" altLang="en-US" sz="900" dirty="0" err="1">
                <a:latin typeface="+mn-ea"/>
                <a:ea typeface="+mn-ea"/>
              </a:rPr>
              <a:t>프리셋을</a:t>
            </a:r>
            <a:r>
              <a:rPr lang="ko-KR" altLang="en-US" sz="900" dirty="0">
                <a:latin typeface="+mn-ea"/>
                <a:ea typeface="+mn-ea"/>
              </a:rPr>
              <a:t> 삭제합니다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</a:p>
          <a:p>
            <a:pPr marL="0" lvl="0" indent="0">
              <a:buNone/>
            </a:pPr>
            <a:r>
              <a:rPr lang="en-US" altLang="ko-KR" sz="900" dirty="0">
                <a:latin typeface="+mn-ea"/>
                <a:ea typeface="+mn-ea"/>
              </a:rPr>
              <a:t>- Preset 1은 </a:t>
            </a:r>
            <a:r>
              <a:rPr lang="en-US" altLang="ko-KR" sz="900" dirty="0" err="1">
                <a:latin typeface="+mn-ea"/>
                <a:ea typeface="+mn-ea"/>
              </a:rPr>
              <a:t>삭제가</a:t>
            </a:r>
            <a:r>
              <a:rPr lang="en-US" altLang="ko-KR" sz="900" dirty="0">
                <a:latin typeface="+mn-ea"/>
                <a:ea typeface="+mn-ea"/>
              </a:rPr>
              <a:t> </a:t>
            </a:r>
            <a:r>
              <a:rPr lang="en-US" altLang="ko-KR" sz="900" dirty="0" err="1">
                <a:latin typeface="+mn-ea"/>
                <a:ea typeface="+mn-ea"/>
              </a:rPr>
              <a:t>불가능합니다</a:t>
            </a:r>
            <a:br>
              <a:rPr lang="en-US" sz="900" dirty="0">
                <a:latin typeface="+mn-ea"/>
                <a:ea typeface="+mn-ea"/>
                <a:cs typeface="Malgun Gothic"/>
                <a:sym typeface="Malgun Gothic"/>
              </a:rPr>
            </a:br>
            <a:br>
              <a:rPr lang="en-US" sz="900" dirty="0">
                <a:latin typeface="+mn-ea"/>
                <a:ea typeface="+mn-ea"/>
                <a:cs typeface="Malgun Gothic"/>
                <a:sym typeface="Malgun Gothic"/>
              </a:rPr>
            </a:br>
            <a:endParaRPr sz="900" dirty="0">
              <a:solidFill>
                <a:srgbClr val="FF0000"/>
              </a:solidFill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4. 저장 </a:t>
            </a:r>
            <a:r>
              <a:rPr lang="en-US" sz="900" dirty="0" err="1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버튼</a:t>
            </a:r>
            <a:r>
              <a:rPr 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클릭해야</a:t>
            </a:r>
            <a:r>
              <a:rPr 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최종</a:t>
            </a:r>
            <a:r>
              <a:rPr 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저장됩니다</a:t>
            </a:r>
            <a:r>
              <a:rPr 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900" dirty="0">
              <a:solidFill>
                <a:schemeClr val="dk1"/>
              </a:solidFill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900" dirty="0">
              <a:solidFill>
                <a:schemeClr val="dk1"/>
              </a:solidFill>
              <a:latin typeface="+mn-ea"/>
              <a:ea typeface="+mn-ea"/>
              <a:cs typeface="Malgun Gothic"/>
              <a:sym typeface="Malgun Gothic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1720909" y="519726"/>
            <a:ext cx="3216850" cy="2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&gt; isyncWave </a:t>
            </a:r>
            <a:r>
              <a:rPr lang="en-US" sz="1000" b="0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0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&gt;Preset 관리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184800" y="1910713"/>
            <a:ext cx="1239554" cy="222299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0" y="-246220"/>
            <a:ext cx="184800" cy="49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0" y="42720"/>
            <a:ext cx="939299" cy="29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311" name="Google Shape;311;p7"/>
          <p:cNvSpPr txBox="1"/>
          <p:nvPr/>
        </p:nvSpPr>
        <p:spPr>
          <a:xfrm>
            <a:off x="1649092" y="886739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</a:t>
            </a:r>
            <a:r>
              <a:rPr 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4A847C-7EB6-A05F-62CD-F69F95184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89" y="984509"/>
            <a:ext cx="4997201" cy="5563894"/>
          </a:xfrm>
          <a:prstGeom prst="rect">
            <a:avLst/>
          </a:prstGeom>
        </p:spPr>
      </p:pic>
      <p:sp>
        <p:nvSpPr>
          <p:cNvPr id="312" name="Google Shape;312;p7"/>
          <p:cNvSpPr/>
          <p:nvPr/>
        </p:nvSpPr>
        <p:spPr>
          <a:xfrm>
            <a:off x="2889284" y="1820284"/>
            <a:ext cx="208500" cy="20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dirty="0"/>
          </a:p>
        </p:txBody>
      </p:sp>
      <p:sp>
        <p:nvSpPr>
          <p:cNvPr id="313" name="Google Shape;313;p7"/>
          <p:cNvSpPr/>
          <p:nvPr/>
        </p:nvSpPr>
        <p:spPr>
          <a:xfrm>
            <a:off x="6494560" y="1924511"/>
            <a:ext cx="208547" cy="2085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dirty="0"/>
          </a:p>
        </p:txBody>
      </p:sp>
      <p:sp>
        <p:nvSpPr>
          <p:cNvPr id="315" name="Google Shape;315;p7"/>
          <p:cNvSpPr/>
          <p:nvPr/>
        </p:nvSpPr>
        <p:spPr>
          <a:xfrm>
            <a:off x="6210448" y="6241930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r>
            <a:endParaRPr dirty="0"/>
          </a:p>
        </p:txBody>
      </p:sp>
      <p:sp>
        <p:nvSpPr>
          <p:cNvPr id="316" name="Google Shape;316;p7"/>
          <p:cNvSpPr/>
          <p:nvPr/>
        </p:nvSpPr>
        <p:spPr>
          <a:xfrm>
            <a:off x="4759248" y="1910712"/>
            <a:ext cx="2004291" cy="665433"/>
          </a:xfrm>
          <a:prstGeom prst="rect">
            <a:avLst/>
          </a:prstGeom>
          <a:noFill/>
          <a:ln w="25400" cap="flat" cmpd="sng">
            <a:solidFill>
              <a:srgbClr val="223F5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6210448" y="5698293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/>
          <p:cNvSpPr/>
          <p:nvPr/>
        </p:nvSpPr>
        <p:spPr>
          <a:xfrm>
            <a:off x="1428750" y="490539"/>
            <a:ext cx="7572374" cy="281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7629086" y="524975"/>
            <a:ext cx="869448" cy="2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700"/>
              <a:buFont typeface="Malgun Gothic"/>
              <a:buNone/>
            </a:pPr>
            <a:r>
              <a:rPr lang="en-US" sz="700" b="1" i="0" u="none" strike="noStrike" cap="none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676284" y="522652"/>
            <a:ext cx="230602" cy="230602"/>
            <a:chOff x="8676284" y="522652"/>
            <a:chExt cx="230602" cy="230602"/>
          </a:xfrm>
        </p:grpSpPr>
        <p:sp>
          <p:nvSpPr>
            <p:cNvPr id="238" name="Google Shape;238;p4"/>
            <p:cNvSpPr/>
            <p:nvPr/>
          </p:nvSpPr>
          <p:spPr>
            <a:xfrm>
              <a:off x="8676284" y="522652"/>
              <a:ext cx="230602" cy="230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algun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39" name="Google Shape;23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0726" y="549755"/>
              <a:ext cx="184900" cy="18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2"/>
            <a:ext cx="256233" cy="2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기관 관리</a:t>
            </a:r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4294967295"/>
          </p:nvPr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9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1. 기관 관리 </a:t>
            </a:r>
            <a:r>
              <a:rPr lang="en-US" sz="900" dirty="0" err="1">
                <a:latin typeface="Malgun Gothic"/>
                <a:ea typeface="Malgun Gothic"/>
                <a:cs typeface="Malgun Gothic"/>
                <a:sym typeface="Malgun Gothic"/>
              </a:rPr>
              <a:t>하위로</a:t>
            </a: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900" b="1" dirty="0">
                <a:latin typeface="Malgun Gothic"/>
                <a:ea typeface="Malgun Gothic"/>
                <a:cs typeface="Malgun Gothic"/>
                <a:sym typeface="Malgun Gothic"/>
              </a:rPr>
              <a:t>Preset 관리</a:t>
            </a:r>
            <a:r>
              <a:rPr lang="en-US" sz="900" dirty="0">
                <a:latin typeface="Malgun Gothic"/>
                <a:ea typeface="Malgun Gothic"/>
                <a:cs typeface="Malgun Gothic"/>
                <a:sym typeface="Malgun Gothic"/>
              </a:rPr>
              <a:t> 메뉴</a:t>
            </a:r>
            <a:r>
              <a:rPr lang="ko-KR" altLang="en-US" sz="900" dirty="0">
                <a:latin typeface="Malgun Gothic"/>
                <a:ea typeface="Malgun Gothic"/>
                <a:cs typeface="Malgun Gothic"/>
                <a:sym typeface="Malgun Gothic"/>
              </a:rPr>
              <a:t>가 추가 됩니다</a:t>
            </a:r>
            <a:r>
              <a:rPr lang="en-US" altLang="ko-KR" sz="9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sz="9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ko-KR" altLang="en-US"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</a:rPr>
              <a:t>2. 5</a:t>
            </a:r>
            <a:r>
              <a:rPr lang="ko-KR" altLang="en-US" sz="900" dirty="0">
                <a:latin typeface="+mn-ea"/>
                <a:ea typeface="+mn-ea"/>
              </a:rPr>
              <a:t>개까지 </a:t>
            </a:r>
            <a:r>
              <a:rPr lang="ko-KR" altLang="en-US" sz="900" dirty="0" err="1">
                <a:latin typeface="+mn-ea"/>
                <a:ea typeface="+mn-ea"/>
              </a:rPr>
              <a:t>프리셋을</a:t>
            </a:r>
            <a:r>
              <a:rPr lang="ko-KR" altLang="en-US" sz="900" dirty="0">
                <a:latin typeface="+mn-ea"/>
                <a:ea typeface="+mn-ea"/>
              </a:rPr>
              <a:t> 추가 가능합니다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1000" dirty="0">
              <a:latin typeface="+mn-ea"/>
              <a:ea typeface="+mn-ea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ko-KR" altLang="en-US" sz="900" dirty="0">
                <a:latin typeface="+mn-ea"/>
                <a:ea typeface="+mn-ea"/>
              </a:rPr>
              <a:t>   </a:t>
            </a:r>
            <a:r>
              <a:rPr lang="en-US" altLang="ko-KR" sz="900" dirty="0">
                <a:latin typeface="+mn-ea"/>
                <a:ea typeface="+mn-ea"/>
              </a:rPr>
              <a:t>- “+ Preset </a:t>
            </a:r>
            <a:r>
              <a:rPr lang="ko-KR" altLang="en-US" sz="900" dirty="0">
                <a:latin typeface="+mn-ea"/>
                <a:ea typeface="+mn-ea"/>
              </a:rPr>
              <a:t>추가” 버튼을 클릭 시 생성됩니다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1720900" y="519726"/>
            <a:ext cx="1834798" cy="2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 &gt; Preset 관리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-847721" y="-129972"/>
            <a:ext cx="1647821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183150" y="3645028"/>
            <a:ext cx="1233900" cy="246302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관리</a:t>
            </a:r>
            <a:endParaRPr dirty="0"/>
          </a:p>
        </p:txBody>
      </p:sp>
      <p:sp>
        <p:nvSpPr>
          <p:cNvPr id="246" name="Google Shape;246;p4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221998" y="865964"/>
            <a:ext cx="1233900" cy="5754644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194721" y="490539"/>
            <a:ext cx="1234028" cy="281717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364900" y="900327"/>
            <a:ext cx="96510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대시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보드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EDF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뇌신경 조절술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마이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페이지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병원 정보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사용자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부서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고객 관리</a:t>
            </a:r>
            <a:endParaRPr lang="en-US" dirty="0">
              <a:ea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표시기재사항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0" name="Google Shape;250;p4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altLang="ko-KR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</a:t>
            </a:r>
            <a:r>
              <a:rPr lang="ko-KR" alt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 </a:t>
            </a:r>
            <a:r>
              <a:rPr lang="en-US" altLang="ko-KR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r>
              <a:rPr lang="ko-KR" alt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ko-KR" altLang="en-US"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143490" y="3663928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29A8B34-3AF2-6EF2-2A44-635679BA2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308" y="1595438"/>
            <a:ext cx="7323816" cy="3307739"/>
          </a:xfrm>
          <a:prstGeom prst="rect">
            <a:avLst/>
          </a:prstGeom>
        </p:spPr>
      </p:pic>
      <p:sp>
        <p:nvSpPr>
          <p:cNvPr id="4" name="Google Shape;251;p4">
            <a:extLst>
              <a:ext uri="{FF2B5EF4-FFF2-40B4-BE49-F238E27FC236}">
                <a16:creationId xmlns:a16="http://schemas.microsoft.com/office/drawing/2014/main" id="{58594574-AD17-B101-FA8F-4D3A90A8468A}"/>
              </a:ext>
            </a:extLst>
          </p:cNvPr>
          <p:cNvSpPr/>
          <p:nvPr/>
        </p:nvSpPr>
        <p:spPr>
          <a:xfrm>
            <a:off x="4510595" y="2013733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"/>
          <p:cNvSpPr/>
          <p:nvPr/>
        </p:nvSpPr>
        <p:spPr>
          <a:xfrm>
            <a:off x="1428750" y="490539"/>
            <a:ext cx="7572374" cy="281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7629086" y="524975"/>
            <a:ext cx="869448" cy="2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700"/>
              <a:buFont typeface="Malgun Gothic"/>
              <a:buNone/>
            </a:pPr>
            <a:r>
              <a:rPr lang="en-US" sz="700" b="1" i="0" u="none" strike="noStrike" cap="none">
                <a:solidFill>
                  <a:srgbClr val="AEABAB"/>
                </a:solidFill>
                <a:latin typeface="Malgun Gothic"/>
                <a:ea typeface="Malgun Gothic"/>
                <a:cs typeface="Malgun Gothic"/>
                <a:sym typeface="Malgun Gothic"/>
              </a:rPr>
              <a:t>㈜ 아이메디신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5"/>
          <p:cNvGrpSpPr/>
          <p:nvPr/>
        </p:nvGrpSpPr>
        <p:grpSpPr>
          <a:xfrm>
            <a:off x="8676284" y="522652"/>
            <a:ext cx="230602" cy="230602"/>
            <a:chOff x="8676284" y="522652"/>
            <a:chExt cx="230602" cy="230602"/>
          </a:xfrm>
        </p:grpSpPr>
        <p:sp>
          <p:nvSpPr>
            <p:cNvPr id="264" name="Google Shape;264;p5"/>
            <p:cNvSpPr/>
            <p:nvPr/>
          </p:nvSpPr>
          <p:spPr>
            <a:xfrm>
              <a:off x="8676284" y="522652"/>
              <a:ext cx="230602" cy="230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D8D8D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algun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65" name="Google Shape;26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0726" y="549755"/>
              <a:ext cx="184900" cy="18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451" y="504492"/>
            <a:ext cx="256233" cy="2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기관 관리</a:t>
            </a:r>
            <a:endParaRPr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ko-KR" altLang="en-US" sz="1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altLang="ko-KR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1. </a:t>
            </a:r>
            <a:r>
              <a:rPr lang="ko-KR" altLang="en-US" sz="900" dirty="0">
                <a:latin typeface="+mn-ea"/>
                <a:ea typeface="+mn-ea"/>
              </a:rPr>
              <a:t>분석 항목을 펼친 화면입니다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2.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체크 박스로 구성된 상위 항목을 클릭해야 하위 항목들이 보입니다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 </a:t>
            </a:r>
            <a:endParaRPr lang="ko-KR" altLang="en-US" sz="9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-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체크 박스로 구성된 상위 항목을 선택 취소하면 하위 항목들이 가려집니다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  <a:endParaRPr lang="ko-KR" altLang="en-US" sz="900" dirty="0">
              <a:solidFill>
                <a:srgbClr val="FF0000"/>
              </a:solidFill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3. “x”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클릭 하면 선택 된 </a:t>
            </a:r>
            <a:r>
              <a:rPr lang="ko-KR" altLang="en-US" sz="900" dirty="0" err="1">
                <a:latin typeface="+mn-ea"/>
                <a:ea typeface="+mn-ea"/>
              </a:rPr>
              <a:t>프리셋이</a:t>
            </a:r>
            <a:r>
              <a:rPr lang="ko-KR" altLang="en-US" sz="900" dirty="0">
                <a:latin typeface="+mn-ea"/>
                <a:ea typeface="+mn-ea"/>
              </a:rPr>
              <a:t> 삭제됩니다</a:t>
            </a:r>
            <a:r>
              <a:rPr lang="en-US" altLang="ko-KR" sz="900" dirty="0">
                <a:latin typeface="+mn-ea"/>
                <a:ea typeface="+mn-ea"/>
              </a:rPr>
              <a:t>.</a:t>
            </a: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</a:rPr>
              <a:t>- 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Preset1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은 삭제가 불가능합니다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  <a:b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</a:br>
            <a:b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</a:br>
            <a:endParaRPr lang="ko-KR" altLang="en-US" sz="900" dirty="0">
              <a:solidFill>
                <a:srgbClr val="FF0000"/>
              </a:solidFill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4. </a:t>
            </a:r>
            <a:r>
              <a:rPr lang="ko-KR" altLang="en-US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저장 버튼 클릭해야 최종 저장됩니다</a:t>
            </a:r>
            <a:r>
              <a:rPr lang="en-US" altLang="ko-KR" sz="900" dirty="0">
                <a:solidFill>
                  <a:schemeClr val="dk1"/>
                </a:solidFill>
                <a:latin typeface="+mn-ea"/>
                <a:ea typeface="+mn-ea"/>
                <a:cs typeface="Malgun Gothic"/>
                <a:sym typeface="Malgun Gothic"/>
              </a:rPr>
              <a:t>.</a:t>
            </a:r>
          </a:p>
        </p:txBody>
      </p:sp>
      <p:sp>
        <p:nvSpPr>
          <p:cNvPr id="269" name="Google Shape;269;p5"/>
          <p:cNvSpPr txBox="1"/>
          <p:nvPr/>
        </p:nvSpPr>
        <p:spPr>
          <a:xfrm>
            <a:off x="1720900" y="519726"/>
            <a:ext cx="1834798" cy="2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 &gt; Preset 관리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-847721" y="-129972"/>
            <a:ext cx="1647821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-56427" y="3580278"/>
            <a:ext cx="1647904" cy="246302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관리</a:t>
            </a:r>
            <a:endParaRPr/>
          </a:p>
        </p:txBody>
      </p:sp>
      <p:sp>
        <p:nvSpPr>
          <p:cNvPr id="272" name="Google Shape;272;p5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221998" y="865964"/>
            <a:ext cx="1233900" cy="5710682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194721" y="490539"/>
            <a:ext cx="1234028" cy="281717"/>
          </a:xfrm>
          <a:prstGeom prst="rect">
            <a:avLst/>
          </a:prstGeom>
          <a:solidFill>
            <a:srgbClr val="AEABAB"/>
          </a:solid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algun Gothic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메뉴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364900" y="900327"/>
            <a:ext cx="965103" cy="3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대시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보드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EDF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HRV 분석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뇌신경 조절술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마이</a:t>
            </a: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페이지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기관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병원 정보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사용자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부서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고객 관리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표시기재사항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algun Gothic"/>
              <a:buNone/>
            </a:pPr>
            <a:endParaRPr sz="8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altLang="ko-KR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</a:t>
            </a:r>
            <a:r>
              <a:rPr lang="ko-KR" altLang="en-US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설정 </a:t>
            </a:r>
            <a:r>
              <a:rPr lang="en-US" altLang="ko-KR" sz="1200" b="1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r>
              <a:rPr lang="ko-KR" alt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ko-KR" altLang="en-US"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FCF621-7CF8-72FF-65CD-096AC218E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653" y="1598552"/>
            <a:ext cx="7245548" cy="4583173"/>
          </a:xfrm>
          <a:prstGeom prst="rect">
            <a:avLst/>
          </a:prstGeom>
        </p:spPr>
      </p:pic>
      <p:sp>
        <p:nvSpPr>
          <p:cNvPr id="6" name="Google Shape;277;p5">
            <a:extLst>
              <a:ext uri="{FF2B5EF4-FFF2-40B4-BE49-F238E27FC236}">
                <a16:creationId xmlns:a16="http://schemas.microsoft.com/office/drawing/2014/main" id="{516AF3AB-5A3D-00E8-F0E3-A905EFE4E36E}"/>
              </a:ext>
            </a:extLst>
          </p:cNvPr>
          <p:cNvSpPr/>
          <p:nvPr/>
        </p:nvSpPr>
        <p:spPr>
          <a:xfrm>
            <a:off x="1915528" y="2504495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dirty="0">
                <a:solidFill>
                  <a:srgbClr val="FFFFFF"/>
                </a:solidFill>
                <a:latin typeface="Malgun Gothic"/>
                <a:ea typeface="Malgun Gothic"/>
                <a:sym typeface="Malgun Gothic"/>
              </a:rPr>
              <a:t>2</a:t>
            </a:r>
            <a:endParaRPr dirty="0"/>
          </a:p>
        </p:txBody>
      </p:sp>
      <p:sp>
        <p:nvSpPr>
          <p:cNvPr id="7" name="Google Shape;279;p5">
            <a:extLst>
              <a:ext uri="{FF2B5EF4-FFF2-40B4-BE49-F238E27FC236}">
                <a16:creationId xmlns:a16="http://schemas.microsoft.com/office/drawing/2014/main" id="{A7654478-59FE-DA23-B2B0-B20446E2AA05}"/>
              </a:ext>
            </a:extLst>
          </p:cNvPr>
          <p:cNvSpPr/>
          <p:nvPr/>
        </p:nvSpPr>
        <p:spPr>
          <a:xfrm>
            <a:off x="2139086" y="2504495"/>
            <a:ext cx="2004291" cy="924505"/>
          </a:xfrm>
          <a:prstGeom prst="rect">
            <a:avLst/>
          </a:prstGeom>
          <a:noFill/>
          <a:ln w="25400" cap="flat" cmpd="sng">
            <a:solidFill>
              <a:srgbClr val="223F5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81;p5">
            <a:extLst>
              <a:ext uri="{FF2B5EF4-FFF2-40B4-BE49-F238E27FC236}">
                <a16:creationId xmlns:a16="http://schemas.microsoft.com/office/drawing/2014/main" id="{5D9B8DBE-8C53-41CA-F211-38870D7AD5A5}"/>
              </a:ext>
            </a:extLst>
          </p:cNvPr>
          <p:cNvSpPr/>
          <p:nvPr/>
        </p:nvSpPr>
        <p:spPr>
          <a:xfrm>
            <a:off x="7090895" y="5887744"/>
            <a:ext cx="208547" cy="2085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r>
            <a:endParaRPr dirty="0"/>
          </a:p>
        </p:txBody>
      </p:sp>
      <p:sp>
        <p:nvSpPr>
          <p:cNvPr id="9" name="Google Shape;281;p5">
            <a:extLst>
              <a:ext uri="{FF2B5EF4-FFF2-40B4-BE49-F238E27FC236}">
                <a16:creationId xmlns:a16="http://schemas.microsoft.com/office/drawing/2014/main" id="{72D9BA02-F993-AAD8-763B-C1244CCF5670}"/>
              </a:ext>
            </a:extLst>
          </p:cNvPr>
          <p:cNvSpPr/>
          <p:nvPr/>
        </p:nvSpPr>
        <p:spPr>
          <a:xfrm>
            <a:off x="6199767" y="1822251"/>
            <a:ext cx="208547" cy="2085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endParaRPr/>
          </a:p>
        </p:txBody>
      </p:sp>
      <p:sp>
        <p:nvSpPr>
          <p:cNvPr id="10" name="Google Shape;277;p5">
            <a:extLst>
              <a:ext uri="{FF2B5EF4-FFF2-40B4-BE49-F238E27FC236}">
                <a16:creationId xmlns:a16="http://schemas.microsoft.com/office/drawing/2014/main" id="{E4974D81-5AB9-67B7-F646-A01C60B87C58}"/>
              </a:ext>
            </a:extLst>
          </p:cNvPr>
          <p:cNvSpPr/>
          <p:nvPr/>
        </p:nvSpPr>
        <p:spPr>
          <a:xfrm>
            <a:off x="2429798" y="1658091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dirty="0">
                <a:solidFill>
                  <a:srgbClr val="FFFFFF"/>
                </a:solidFill>
                <a:latin typeface="Malgun Gothic"/>
                <a:ea typeface="Malgun Gothic"/>
                <a:sym typeface="Malgun Gothic"/>
              </a:rPr>
              <a:t>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 txBox="1"/>
          <p:nvPr/>
        </p:nvSpPr>
        <p:spPr>
          <a:xfrm>
            <a:off x="1138720" y="2859996"/>
            <a:ext cx="43589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>
              <a:buClr>
                <a:srgbClr val="757070"/>
              </a:buClr>
              <a:buSzPts val="2200"/>
            </a:pPr>
            <a:r>
              <a:rPr lang="en-US" altLang="ko-KR" sz="2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Report Selection</a:t>
            </a:r>
            <a:endParaRPr lang="en-US" sz="2200" b="1" i="0" u="none" strike="noStrike" cap="none" dirty="0">
              <a:solidFill>
                <a:srgbClr val="75707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200"/>
              <a:buFont typeface="Malgun Gothic"/>
              <a:buNone/>
            </a:pPr>
            <a:r>
              <a:rPr lang="en-US" sz="2200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Preset 적용 및 변경 - APP</a:t>
            </a:r>
            <a:endParaRPr sz="220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뇌파 측정 </a:t>
            </a:r>
            <a:endParaRPr/>
          </a:p>
        </p:txBody>
      </p:sp>
      <p:sp>
        <p:nvSpPr>
          <p:cNvPr id="331" name="Google Shape;331;p9"/>
          <p:cNvSpPr txBox="1"/>
          <p:nvPr/>
        </p:nvSpPr>
        <p:spPr>
          <a:xfrm>
            <a:off x="1720909" y="519726"/>
            <a:ext cx="742511" cy="2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측정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216337" y="883255"/>
            <a:ext cx="1247698" cy="222299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0" y="-246220"/>
            <a:ext cx="184727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335" name="Google Shape;335;p9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측정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시작 전, HRV </a:t>
            </a:r>
            <a:r>
              <a:rPr lang="en-US" altLang="ko-KR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OFF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선택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36" name="Google Shape;336;p9" descr="텍스트, 스크린샷, 번호, 폰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712" y="1576282"/>
            <a:ext cx="7104979" cy="426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9"/>
          <p:cNvSpPr/>
          <p:nvPr/>
        </p:nvSpPr>
        <p:spPr>
          <a:xfrm>
            <a:off x="7536183" y="3937638"/>
            <a:ext cx="1213509" cy="312423"/>
          </a:xfrm>
          <a:prstGeom prst="rect">
            <a:avLst/>
          </a:prstGeom>
          <a:noFill/>
          <a:ln w="25400" cap="flat" cmpd="sng">
            <a:solidFill>
              <a:srgbClr val="223F5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7431932" y="3762375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/>
          </a:p>
        </p:txBody>
      </p:sp>
      <p:sp>
        <p:nvSpPr>
          <p:cNvPr id="2" name="Google Shape;268;p5">
            <a:extLst>
              <a:ext uri="{FF2B5EF4-FFF2-40B4-BE49-F238E27FC236}">
                <a16:creationId xmlns:a16="http://schemas.microsoft.com/office/drawing/2014/main" id="{C4DC65AD-BB9A-9D42-7987-7744FE58756E}"/>
              </a:ext>
            </a:extLst>
          </p:cNvPr>
          <p:cNvSpPr txBox="1">
            <a:spLocks/>
          </p:cNvSpPr>
          <p:nvPr/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ko-KR" altLang="en-US" sz="900" dirty="0">
              <a:latin typeface="+mn-ea"/>
              <a:ea typeface="+mn-ea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1. </a:t>
            </a:r>
            <a:r>
              <a:rPr lang="en-US" altLang="ko-KR" sz="900" dirty="0" err="1">
                <a:latin typeface="+mn-ea"/>
                <a:ea typeface="+mn-ea"/>
                <a:cs typeface="Malgun Gothic"/>
                <a:sym typeface="Malgun Gothic"/>
              </a:rPr>
              <a:t>HRV측정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 여부를 </a:t>
            </a:r>
            <a:r>
              <a:rPr lang="en-US" altLang="ko-KR" sz="900" dirty="0" err="1">
                <a:latin typeface="+mn-ea"/>
                <a:ea typeface="+mn-ea"/>
                <a:cs typeface="Malgun Gothic"/>
                <a:sym typeface="Malgun Gothic"/>
              </a:rPr>
              <a:t>선택합니다</a:t>
            </a:r>
            <a:endParaRPr lang="en-US" altLang="ko-KR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- </a:t>
            </a:r>
            <a:r>
              <a:rPr lang="ko-KR" altLang="en-US" sz="900" dirty="0" err="1">
                <a:latin typeface="+mn-ea"/>
                <a:ea typeface="+mn-ea"/>
                <a:cs typeface="Malgun Gothic"/>
                <a:sym typeface="Malgun Gothic"/>
              </a:rPr>
              <a:t>프리셋에서의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 설정여부와 상관없이 측정 화면에서 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on /off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할 수 있습니다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ko-KR" altLang="en-US" sz="900"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- HRV OFF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로 설정 했을 경우 ‘</a:t>
            </a:r>
            <a:r>
              <a:rPr lang="en-US" altLang="ko-KR" sz="900" b="1" dirty="0">
                <a:latin typeface="+mn-ea"/>
                <a:ea typeface="+mn-ea"/>
                <a:cs typeface="Malgun Gothic"/>
                <a:sym typeface="Malgun Gothic"/>
              </a:rPr>
              <a:t>PPG </a:t>
            </a:r>
            <a:r>
              <a:rPr lang="ko-KR" altLang="en-US" sz="900" b="1" dirty="0" err="1">
                <a:latin typeface="+mn-ea"/>
                <a:ea typeface="+mn-ea"/>
                <a:cs typeface="Malgun Gothic"/>
                <a:sym typeface="Malgun Gothic"/>
              </a:rPr>
              <a:t>보기’</a:t>
            </a:r>
            <a:r>
              <a:rPr lang="ko-KR" altLang="en-US" sz="900" dirty="0" err="1">
                <a:latin typeface="+mn-ea"/>
                <a:ea typeface="+mn-ea"/>
                <a:cs typeface="Malgun Gothic"/>
                <a:sym typeface="Malgun Gothic"/>
              </a:rPr>
              <a:t>가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 비활성화 되고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, ON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인 경우 ‘</a:t>
            </a:r>
            <a:r>
              <a:rPr lang="en-US" altLang="ko-KR" sz="900" b="1" dirty="0">
                <a:latin typeface="+mn-ea"/>
                <a:ea typeface="+mn-ea"/>
                <a:cs typeface="Malgun Gothic"/>
                <a:sym typeface="Malgun Gothic"/>
              </a:rPr>
              <a:t>PPG </a:t>
            </a:r>
            <a:r>
              <a:rPr lang="ko-KR" altLang="en-US" sz="900" b="1" dirty="0" err="1">
                <a:latin typeface="+mn-ea"/>
                <a:ea typeface="+mn-ea"/>
                <a:cs typeface="Malgun Gothic"/>
                <a:sym typeface="Malgun Gothic"/>
              </a:rPr>
              <a:t>보기</a:t>
            </a:r>
            <a:r>
              <a:rPr lang="ko-KR" altLang="en-US" sz="900" dirty="0" err="1">
                <a:latin typeface="+mn-ea"/>
                <a:ea typeface="+mn-ea"/>
                <a:cs typeface="Malgun Gothic"/>
                <a:sym typeface="Malgun Gothic"/>
              </a:rPr>
              <a:t>’가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 활성화 되어야 합니다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  <a:endParaRPr lang="ko-KR" altLang="en-US" sz="900" dirty="0">
              <a:latin typeface="+mn-ea"/>
              <a:ea typeface="+mn-ea"/>
              <a:cs typeface="Malgun Gothic"/>
              <a:sym typeface="Malgun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- HRV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측정 설정 후 녹화 시작한다면 변경 불가 합니다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 (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일시 정지 상태에서도 변경 불가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)</a:t>
            </a:r>
            <a:endParaRPr lang="ko-KR" altLang="en-US" sz="9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"/>
          <p:cNvSpPr txBox="1">
            <a:spLocks noGrp="1"/>
          </p:cNvSpPr>
          <p:nvPr>
            <p:ph type="title"/>
          </p:nvPr>
        </p:nvSpPr>
        <p:spPr>
          <a:xfrm>
            <a:off x="939216" y="15032"/>
            <a:ext cx="2028825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/>
              <a:t>뇌파 측정 </a:t>
            </a:r>
            <a:endParaRPr/>
          </a:p>
        </p:txBody>
      </p:sp>
      <p:sp>
        <p:nvSpPr>
          <p:cNvPr id="346" name="Google Shape;346;p10"/>
          <p:cNvSpPr txBox="1"/>
          <p:nvPr/>
        </p:nvSpPr>
        <p:spPr>
          <a:xfrm>
            <a:off x="1720909" y="519726"/>
            <a:ext cx="742511" cy="2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Malgun Gothic"/>
              <a:buNone/>
            </a:pPr>
            <a:r>
              <a:rPr lang="en-US" sz="1000" b="0" i="0" u="none" strike="noStrike" cap="none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측정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216337" y="826105"/>
            <a:ext cx="1247698" cy="222299"/>
          </a:xfrm>
          <a:prstGeom prst="rect">
            <a:avLst/>
          </a:prstGeom>
          <a:solidFill>
            <a:srgbClr val="D0CECE">
              <a:alpha val="20000"/>
            </a:srgbClr>
          </a:solidFill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0" y="-246220"/>
            <a:ext cx="184727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0" y="42720"/>
            <a:ext cx="939216" cy="30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350" name="Google Shape;350;p10"/>
          <p:cNvSpPr txBox="1"/>
          <p:nvPr/>
        </p:nvSpPr>
        <p:spPr>
          <a:xfrm>
            <a:off x="1707129" y="865982"/>
            <a:ext cx="7251301" cy="2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Malgun Gothic"/>
              <a:buNone/>
            </a:pP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뇌파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측정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시작 전 HRV ON </a:t>
            </a:r>
            <a:r>
              <a:rPr lang="en-US" sz="1200" b="1" i="0" u="none" strike="noStrike" cap="none" dirty="0" err="1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선택</a:t>
            </a:r>
            <a:r>
              <a:rPr lang="en-US" sz="1200" b="1" i="0" u="none" strike="noStrike" cap="none" dirty="0">
                <a:solidFill>
                  <a:srgbClr val="75707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51" name="Google Shape;351;p10" descr="텍스트, 소프트웨어, 컴퓨터 아이콘, 멀티미디어 소프트웨어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129" y="1515800"/>
            <a:ext cx="7065935" cy="424061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0"/>
          <p:cNvSpPr/>
          <p:nvPr/>
        </p:nvSpPr>
        <p:spPr>
          <a:xfrm>
            <a:off x="7412882" y="4225768"/>
            <a:ext cx="208501" cy="208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D0C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algun Gothic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/>
          </a:p>
        </p:txBody>
      </p:sp>
      <p:sp>
        <p:nvSpPr>
          <p:cNvPr id="353" name="Google Shape;353;p10"/>
          <p:cNvSpPr/>
          <p:nvPr/>
        </p:nvSpPr>
        <p:spPr>
          <a:xfrm>
            <a:off x="7606889" y="3854294"/>
            <a:ext cx="1213509" cy="631936"/>
          </a:xfrm>
          <a:prstGeom prst="rect">
            <a:avLst/>
          </a:prstGeom>
          <a:noFill/>
          <a:ln w="25400" cap="flat" cmpd="sng">
            <a:solidFill>
              <a:srgbClr val="223F5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algun Gothic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68;p5">
            <a:extLst>
              <a:ext uri="{FF2B5EF4-FFF2-40B4-BE49-F238E27FC236}">
                <a16:creationId xmlns:a16="http://schemas.microsoft.com/office/drawing/2014/main" id="{211EDDCB-8C71-A2C8-DAB3-110490832DC2}"/>
              </a:ext>
            </a:extLst>
          </p:cNvPr>
          <p:cNvSpPr txBox="1">
            <a:spLocks/>
          </p:cNvSpPr>
          <p:nvPr/>
        </p:nvSpPr>
        <p:spPr>
          <a:xfrm>
            <a:off x="9209745" y="296558"/>
            <a:ext cx="2982297" cy="656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ko-KR" altLang="en-US" sz="1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ko-KR" sz="900" dirty="0">
                <a:latin typeface="+mn-ea"/>
                <a:ea typeface="+mn-ea"/>
              </a:rPr>
              <a:t>1. 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HRV on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로 설정 했을 경우 ‘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PPG </a:t>
            </a: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보기’ 가 활성화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ko-KR" altLang="en-US" sz="900" dirty="0">
                <a:latin typeface="+mn-ea"/>
                <a:ea typeface="+mn-ea"/>
                <a:cs typeface="Malgun Gothic"/>
                <a:sym typeface="Malgun Gothic"/>
              </a:rPr>
              <a:t>   됩니다</a:t>
            </a:r>
            <a:r>
              <a:rPr lang="en-US" altLang="ko-KR" sz="900" dirty="0">
                <a:latin typeface="+mn-ea"/>
                <a:ea typeface="+mn-ea"/>
                <a:cs typeface="Malgun Gothic"/>
                <a:sym typeface="Malgun Gothic"/>
              </a:rPr>
              <a:t>.</a:t>
            </a:r>
          </a:p>
          <a:p>
            <a:pPr marL="0" indent="0">
              <a:buFont typeface="Arial"/>
              <a:buNone/>
            </a:pPr>
            <a:endParaRPr lang="en-US" altLang="ko-KR" sz="900" dirty="0">
              <a:solidFill>
                <a:schemeClr val="dk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1431</Words>
  <Application>Microsoft Office PowerPoint</Application>
  <PresentationFormat>와이드스크린</PresentationFormat>
  <Paragraphs>450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Noto Sans KR</vt:lpstr>
      <vt:lpstr>Gulimche</vt:lpstr>
      <vt:lpstr>Malgun Gothic</vt:lpstr>
      <vt:lpstr>Arial</vt:lpstr>
      <vt:lpstr>Office 테마</vt:lpstr>
      <vt:lpstr>PowerPoint 프레젠테이션</vt:lpstr>
      <vt:lpstr>PowerPoint 프레젠테이션</vt:lpstr>
      <vt:lpstr>설정</vt:lpstr>
      <vt:lpstr>설정</vt:lpstr>
      <vt:lpstr>기관 관리</vt:lpstr>
      <vt:lpstr>기관 관리</vt:lpstr>
      <vt:lpstr>PowerPoint 프레젠테이션</vt:lpstr>
      <vt:lpstr>뇌파 측정 </vt:lpstr>
      <vt:lpstr>뇌파 측정 </vt:lpstr>
      <vt:lpstr>뇌파 측정 </vt:lpstr>
      <vt:lpstr>뇌파 측정 </vt:lpstr>
      <vt:lpstr>PowerPoint 프레젠테이션</vt:lpstr>
      <vt:lpstr>HRV 분석</vt:lpstr>
      <vt:lpstr>PowerPoint 프레젠테이션</vt:lpstr>
      <vt:lpstr>뇌파 측정 </vt:lpstr>
      <vt:lpstr>뇌파 분석</vt:lpstr>
      <vt:lpstr>뇌파 분석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End of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 교찬</dc:creator>
  <cp:lastModifiedBy>imedisync_08</cp:lastModifiedBy>
  <cp:revision>27</cp:revision>
  <dcterms:created xsi:type="dcterms:W3CDTF">2019-08-29T11:41:04Z</dcterms:created>
  <dcterms:modified xsi:type="dcterms:W3CDTF">2024-03-19T09:18:14Z</dcterms:modified>
</cp:coreProperties>
</file>